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41"/>
  </p:notesMasterIdLst>
  <p:sldIdLst>
    <p:sldId id="256" r:id="rId2"/>
    <p:sldId id="294" r:id="rId3"/>
    <p:sldId id="263" r:id="rId4"/>
    <p:sldId id="264" r:id="rId5"/>
    <p:sldId id="257" r:id="rId6"/>
    <p:sldId id="261" r:id="rId7"/>
    <p:sldId id="262" r:id="rId8"/>
    <p:sldId id="295" r:id="rId9"/>
    <p:sldId id="259" r:id="rId10"/>
    <p:sldId id="265" r:id="rId11"/>
    <p:sldId id="260" r:id="rId12"/>
    <p:sldId id="266" r:id="rId13"/>
    <p:sldId id="267" r:id="rId14"/>
    <p:sldId id="268" r:id="rId15"/>
    <p:sldId id="269" r:id="rId16"/>
    <p:sldId id="258" r:id="rId17"/>
    <p:sldId id="270" r:id="rId18"/>
    <p:sldId id="272" r:id="rId19"/>
    <p:sldId id="273" r:id="rId20"/>
    <p:sldId id="274" r:id="rId21"/>
    <p:sldId id="275" r:id="rId22"/>
    <p:sldId id="271" r:id="rId23"/>
    <p:sldId id="276" r:id="rId24"/>
    <p:sldId id="277" r:id="rId25"/>
    <p:sldId id="278" r:id="rId26"/>
    <p:sldId id="280" r:id="rId27"/>
    <p:sldId id="282" r:id="rId28"/>
    <p:sldId id="283" r:id="rId29"/>
    <p:sldId id="284" r:id="rId30"/>
    <p:sldId id="285" r:id="rId31"/>
    <p:sldId id="279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CC"/>
    <a:srgbClr val="993300"/>
    <a:srgbClr val="006600"/>
    <a:srgbClr val="0000FF"/>
    <a:srgbClr val="800080"/>
    <a:srgbClr val="0033CC"/>
    <a:srgbClr val="000066"/>
    <a:srgbClr val="990033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A3DE9-C2BE-445B-B5A2-BD9DA788420E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22152-3CCE-4436-889C-019851D6C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D9CE3-9721-496E-8E43-DEAEF3989146}" type="slidenum">
              <a:rPr lang="en-US"/>
              <a:pPr/>
              <a:t>14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Layouts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84F1772-C27A-4A29-932C-29900DCBDC81}" type="datetime1">
              <a:rPr lang="en-US" smtClean="0"/>
              <a:t>8/19/2023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B621-14A9-4A01-85D5-2D14A17708EF}" type="datetime1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B646-3309-4A00-BF09-0ECDAD23272D}" type="datetime1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BB48B498-AE34-42C3-A322-63D142D6107E}" type="datetime1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67475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20A145EF-E07F-4B20-9291-01D8DFD033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87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9BF78BB1-32E9-4461-82E1-B9DCE97BCB93}" type="datetime1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67475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3D0A976C-B68B-4071-A71A-6242462980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2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0EAF8B7-28C2-40BD-80BF-6BA15A96791E}" type="datetime1">
              <a:rPr lang="en-US" smtClean="0"/>
              <a:t>8/19/2023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8530F1F-2BF2-4E73-9BDC-1DFC73F7232E}" type="datetime1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2715B-63D1-48CB-BA10-B094FA688EBF}" type="datetime1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D109-0AE7-4EEC-8DEB-AB50A59D4906}" type="datetime1">
              <a:rPr lang="en-US" smtClean="0"/>
              <a:t>8/19/2023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80A21D2-8A5B-44D7-A3DE-48C75A4590A8}" type="datetime1">
              <a:rPr lang="en-US" smtClean="0"/>
              <a:t>8/19/2023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DEFBA-6963-4BBA-96BA-52C655C09A03}" type="datetime1">
              <a:rPr lang="en-US" smtClean="0"/>
              <a:t>8/19/2023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BE3E8F1-3645-4824-BFF7-9B613234A938}" type="datetime1">
              <a:rPr lang="en-US" smtClean="0"/>
              <a:t>8/19/2023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314CE8-902D-4C6E-829F-B2C522AE6726}" type="datetime1">
              <a:rPr lang="en-US" smtClean="0"/>
              <a:t>8/19/2023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EC807A7-A7FD-4592-B769-93A2A34E39C4}" type="datetime1">
              <a:rPr lang="en-US" smtClean="0"/>
              <a:t>8/19/2023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5096CE9-DE43-465B-8811-6F36F9510A7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9062"/>
            <a:ext cx="3668111" cy="183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200" y="1752600"/>
            <a:ext cx="9067800" cy="2971800"/>
          </a:xfrm>
        </p:spPr>
        <p:txBody>
          <a:bodyPr anchor="t">
            <a:noAutofit/>
          </a:bodyPr>
          <a:lstStyle/>
          <a:p>
            <a:pPr algn="ctr"/>
            <a:r>
              <a:rPr lang="en-US" sz="48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nội</a:t>
            </a:r>
            <a:r>
              <a:rPr lang="en-US" sz="4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dung </a:t>
            </a:r>
            <a:r>
              <a:rPr lang="en-US" sz="48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cốt</a:t>
            </a:r>
            <a:r>
              <a:rPr lang="en-US" sz="4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8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lõi</a:t>
            </a:r>
            <a:r>
              <a:rPr lang="en-US" sz="4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8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của</a:t>
            </a:r>
            <a:r>
              <a:rPr lang="en-US" sz="5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5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4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nghị</a:t>
            </a: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quyết</a:t>
            </a: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trung</a:t>
            </a: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ương</a:t>
            </a: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6</a:t>
            </a: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&amp;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kết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quả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hội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nghị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giữa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nhiệm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kỳ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bch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tw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đảng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khóa</a:t>
            </a:r>
            <a:r>
              <a:rPr lang="en-US" sz="4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xiii</a:t>
            </a:r>
            <a:endParaRPr lang="en-US" sz="4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590800" y="5181600"/>
            <a:ext cx="6172200" cy="1117122"/>
          </a:xfrm>
        </p:spPr>
        <p:txBody>
          <a:bodyPr anchor="ctr">
            <a:normAutofit/>
          </a:bodyPr>
          <a:lstStyle/>
          <a:p>
            <a:r>
              <a:rPr lang="en-US" sz="280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8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cáo</a:t>
            </a:r>
            <a:r>
              <a:rPr lang="en-US" sz="28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:   </a:t>
            </a:r>
            <a:r>
              <a:rPr lang="en-US" sz="32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Nguyễn</a:t>
            </a:r>
            <a:r>
              <a:rPr lang="en-US" sz="3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Ân</a:t>
            </a:r>
            <a:endParaRPr lang="en-US" sz="32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0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451" name="Group 83"/>
          <p:cNvGrpSpPr>
            <a:grpSpLocks/>
          </p:cNvGrpSpPr>
          <p:nvPr/>
        </p:nvGrpSpPr>
        <p:grpSpPr bwMode="auto">
          <a:xfrm>
            <a:off x="847725" y="5638800"/>
            <a:ext cx="3000375" cy="466725"/>
            <a:chOff x="210" y="2598"/>
            <a:chExt cx="2448" cy="1248"/>
          </a:xfrm>
        </p:grpSpPr>
        <p:sp>
          <p:nvSpPr>
            <p:cNvPr id="442452" name="Rectangle 84"/>
            <p:cNvSpPr>
              <a:spLocks noChangeArrowheads="1"/>
            </p:cNvSpPr>
            <p:nvPr/>
          </p:nvSpPr>
          <p:spPr bwMode="gray">
            <a:xfrm>
              <a:off x="210" y="2598"/>
              <a:ext cx="2448" cy="12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53" name="Rectangle 85"/>
            <p:cNvSpPr>
              <a:spLocks noChangeArrowheads="1"/>
            </p:cNvSpPr>
            <p:nvPr/>
          </p:nvSpPr>
          <p:spPr bwMode="gray">
            <a:xfrm>
              <a:off x="288" y="2641"/>
              <a:ext cx="2256" cy="115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2416" name="AutoShape 48"/>
          <p:cNvSpPr>
            <a:spLocks noChangeArrowheads="1"/>
          </p:cNvSpPr>
          <p:nvPr/>
        </p:nvSpPr>
        <p:spPr bwMode="gray">
          <a:xfrm>
            <a:off x="4994486" y="1743075"/>
            <a:ext cx="3920914" cy="4880372"/>
          </a:xfrm>
          <a:prstGeom prst="roundRect">
            <a:avLst>
              <a:gd name="adj" fmla="val 8014"/>
            </a:avLst>
          </a:prstGeom>
          <a:solidFill>
            <a:srgbClr val="FFFFFF"/>
          </a:solidFill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2417" name="AutoShape 49"/>
          <p:cNvSpPr>
            <a:spLocks noChangeArrowheads="1"/>
          </p:cNvSpPr>
          <p:nvPr/>
        </p:nvSpPr>
        <p:spPr bwMode="gray">
          <a:xfrm>
            <a:off x="5346700" y="1981200"/>
            <a:ext cx="2703513" cy="2611438"/>
          </a:xfrm>
          <a:prstGeom prst="roundRect">
            <a:avLst>
              <a:gd name="adj" fmla="val 7912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38039"/>
                        <a:invGamma/>
                      </a:schemeClr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2418" name="Group 50"/>
          <p:cNvGrpSpPr>
            <a:grpSpLocks/>
          </p:cNvGrpSpPr>
          <p:nvPr/>
        </p:nvGrpSpPr>
        <p:grpSpPr bwMode="auto">
          <a:xfrm>
            <a:off x="428625" y="1179512"/>
            <a:ext cx="3457575" cy="466725"/>
            <a:chOff x="752" y="1413"/>
            <a:chExt cx="1321" cy="294"/>
          </a:xfrm>
        </p:grpSpPr>
        <p:sp>
          <p:nvSpPr>
            <p:cNvPr id="442419" name="AutoShape 51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659A1E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20" name="AutoShape 52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21" name="AutoShape 53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2422" name="Group 54"/>
          <p:cNvGrpSpPr>
            <a:grpSpLocks/>
          </p:cNvGrpSpPr>
          <p:nvPr/>
        </p:nvGrpSpPr>
        <p:grpSpPr bwMode="auto">
          <a:xfrm>
            <a:off x="4994486" y="1179512"/>
            <a:ext cx="3457575" cy="466725"/>
            <a:chOff x="3623" y="1413"/>
            <a:chExt cx="1321" cy="294"/>
          </a:xfrm>
        </p:grpSpPr>
        <p:sp>
          <p:nvSpPr>
            <p:cNvPr id="442423" name="AutoShape 55"/>
            <p:cNvSpPr>
              <a:spLocks noChangeArrowheads="1"/>
            </p:cNvSpPr>
            <p:nvPr/>
          </p:nvSpPr>
          <p:spPr bwMode="gray">
            <a:xfrm>
              <a:off x="3623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8902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9020"/>
                    <a:invGamma/>
                  </a:schemeClr>
                </a:gs>
              </a:gsLst>
              <a:lin ang="0" scaled="1"/>
            </a:gradFill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2424" name="AutoShape 56"/>
            <p:cNvSpPr>
              <a:spLocks noChangeArrowheads="1"/>
            </p:cNvSpPr>
            <p:nvPr/>
          </p:nvSpPr>
          <p:spPr bwMode="gray">
            <a:xfrm flipH="1">
              <a:off x="4878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25" name="AutoShape 57"/>
            <p:cNvSpPr>
              <a:spLocks noChangeArrowheads="1"/>
            </p:cNvSpPr>
            <p:nvPr/>
          </p:nvSpPr>
          <p:spPr bwMode="gray">
            <a:xfrm>
              <a:off x="363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2426" name="AutoShape 58"/>
          <p:cNvSpPr>
            <a:spLocks noChangeArrowheads="1"/>
          </p:cNvSpPr>
          <p:nvPr/>
        </p:nvSpPr>
        <p:spPr bwMode="gray">
          <a:xfrm>
            <a:off x="292231" y="1743074"/>
            <a:ext cx="3756622" cy="4886326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427" name="Text Box 18"/>
          <p:cNvSpPr txBox="1">
            <a:spLocks noChangeArrowheads="1"/>
          </p:cNvSpPr>
          <p:nvPr/>
        </p:nvSpPr>
        <p:spPr bwMode="white">
          <a:xfrm>
            <a:off x="581025" y="1219200"/>
            <a:ext cx="31709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FFFF00"/>
                </a:solidFill>
                <a:cs typeface="Arial" charset="0"/>
              </a:rPr>
              <a:t>1. </a:t>
            </a:r>
            <a:r>
              <a:rPr lang="en-US" sz="2200" b="1" dirty="0" err="1" smtClean="0">
                <a:solidFill>
                  <a:srgbClr val="FFFF00"/>
                </a:solidFill>
                <a:cs typeface="Arial" charset="0"/>
              </a:rPr>
              <a:t>Kết</a:t>
            </a:r>
            <a:r>
              <a:rPr lang="en-US" sz="2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cs typeface="Arial" charset="0"/>
              </a:rPr>
              <a:t>quả</a:t>
            </a:r>
            <a:r>
              <a:rPr lang="en-US" sz="2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cs typeface="Arial" charset="0"/>
              </a:rPr>
              <a:t>đạt</a:t>
            </a:r>
            <a:r>
              <a:rPr lang="en-US" sz="22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cs typeface="Arial" charset="0"/>
              </a:rPr>
              <a:t>được</a:t>
            </a:r>
            <a:endParaRPr lang="en-US" sz="2200" b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442428" name="Text Box 18"/>
          <p:cNvSpPr txBox="1">
            <a:spLocks noChangeArrowheads="1"/>
          </p:cNvSpPr>
          <p:nvPr/>
        </p:nvSpPr>
        <p:spPr bwMode="white">
          <a:xfrm>
            <a:off x="5578475" y="2320925"/>
            <a:ext cx="2238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8F8F8"/>
                </a:solidFill>
                <a:cs typeface="Arial" charset="0"/>
              </a:rPr>
              <a:t>Text in here</a:t>
            </a:r>
          </a:p>
        </p:txBody>
      </p:sp>
      <p:sp>
        <p:nvSpPr>
          <p:cNvPr id="442429" name="AutoShape 61"/>
          <p:cNvSpPr>
            <a:spLocks noChangeArrowheads="1"/>
          </p:cNvSpPr>
          <p:nvPr/>
        </p:nvSpPr>
        <p:spPr bwMode="blackGray">
          <a:xfrm rot="-10793605" flipH="1" flipV="1">
            <a:off x="3963103" y="2744294"/>
            <a:ext cx="972061" cy="755650"/>
          </a:xfrm>
          <a:prstGeom prst="rightArrow">
            <a:avLst>
              <a:gd name="adj1" fmla="val 46509"/>
              <a:gd name="adj2" fmla="val 37621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432" name="Text Box 64"/>
          <p:cNvSpPr txBox="1">
            <a:spLocks noChangeArrowheads="1"/>
          </p:cNvSpPr>
          <p:nvPr/>
        </p:nvSpPr>
        <p:spPr bwMode="gray">
          <a:xfrm>
            <a:off x="5334000" y="1752600"/>
            <a:ext cx="3581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trương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kịp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khả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42433" name="Text Box 65"/>
          <p:cNvSpPr txBox="1">
            <a:spLocks noChangeArrowheads="1"/>
          </p:cNvSpPr>
          <p:nvPr/>
        </p:nvSpPr>
        <p:spPr bwMode="gray">
          <a:xfrm>
            <a:off x="5257800" y="3087231"/>
            <a:ext cx="36138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sz="2000" b="1" i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N/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mối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C.tác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ràng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2434" name="Group 66"/>
          <p:cNvGrpSpPr>
            <a:grpSpLocks/>
          </p:cNvGrpSpPr>
          <p:nvPr/>
        </p:nvGrpSpPr>
        <p:grpSpPr bwMode="auto">
          <a:xfrm>
            <a:off x="5077550" y="1800950"/>
            <a:ext cx="223974" cy="223974"/>
            <a:chOff x="2928" y="2208"/>
            <a:chExt cx="262" cy="262"/>
          </a:xfrm>
          <a:solidFill>
            <a:schemeClr val="accent1">
              <a:lumMod val="75000"/>
            </a:schemeClr>
          </a:solidFill>
        </p:grpSpPr>
        <p:sp>
          <p:nvSpPr>
            <p:cNvPr id="442435" name="Oval 67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6" name="Oval 68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2437" name="Group 69"/>
          <p:cNvGrpSpPr>
            <a:grpSpLocks/>
          </p:cNvGrpSpPr>
          <p:nvPr/>
        </p:nvGrpSpPr>
        <p:grpSpPr bwMode="auto">
          <a:xfrm>
            <a:off x="5029200" y="3048000"/>
            <a:ext cx="223974" cy="223974"/>
            <a:chOff x="2928" y="2208"/>
            <a:chExt cx="262" cy="262"/>
          </a:xfrm>
          <a:solidFill>
            <a:schemeClr val="accent1">
              <a:lumMod val="75000"/>
            </a:schemeClr>
          </a:solidFill>
        </p:grpSpPr>
        <p:sp>
          <p:nvSpPr>
            <p:cNvPr id="442438" name="Oval 70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439" name="Oval 71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2441" name="AutoShape 73"/>
          <p:cNvSpPr>
            <a:spLocks noChangeArrowheads="1"/>
          </p:cNvSpPr>
          <p:nvPr/>
        </p:nvSpPr>
        <p:spPr bwMode="gray">
          <a:xfrm>
            <a:off x="292231" y="1787526"/>
            <a:ext cx="3756622" cy="1904066"/>
          </a:xfrm>
          <a:prstGeom prst="roundRect">
            <a:avLst>
              <a:gd name="adj" fmla="val 17200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rgbClr val="C68AD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442" name="AutoShape 74"/>
          <p:cNvSpPr>
            <a:spLocks noChangeArrowheads="1"/>
          </p:cNvSpPr>
          <p:nvPr/>
        </p:nvSpPr>
        <p:spPr bwMode="gray">
          <a:xfrm>
            <a:off x="292232" y="3810001"/>
            <a:ext cx="3756621" cy="2819399"/>
          </a:xfrm>
          <a:prstGeom prst="roundRect">
            <a:avLst>
              <a:gd name="adj" fmla="val 11874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rgbClr val="C68AD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444" name="Rectangle 76"/>
          <p:cNvSpPr>
            <a:spLocks noChangeArrowheads="1"/>
          </p:cNvSpPr>
          <p:nvPr/>
        </p:nvSpPr>
        <p:spPr bwMode="gray">
          <a:xfrm>
            <a:off x="292232" y="1752600"/>
            <a:ext cx="375662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en-US" sz="1400" b="1" dirty="0">
                <a:cs typeface="Arial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15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Nghị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2447" name="AutoShape 79"/>
          <p:cNvSpPr>
            <a:spLocks noChangeArrowheads="1"/>
          </p:cNvSpPr>
          <p:nvPr/>
        </p:nvSpPr>
        <p:spPr bwMode="blackGray">
          <a:xfrm rot="10793605" flipV="1">
            <a:off x="4039302" y="3956050"/>
            <a:ext cx="1071891" cy="755650"/>
          </a:xfrm>
          <a:prstGeom prst="rightArrow">
            <a:avLst>
              <a:gd name="adj1" fmla="val 46509"/>
              <a:gd name="adj2" fmla="val 37713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449" name="Rectangle 81"/>
          <p:cNvSpPr>
            <a:spLocks noChangeArrowheads="1"/>
          </p:cNvSpPr>
          <p:nvPr/>
        </p:nvSpPr>
        <p:spPr bwMode="auto">
          <a:xfrm>
            <a:off x="292232" y="3761125"/>
            <a:ext cx="375662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000" b="1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cầm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XH, QP- AN, </a:t>
            </a:r>
            <a:r>
              <a:rPr lang="en-US" sz="20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thúc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niềm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1219200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Hạn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chế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yếu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kém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Group 66"/>
          <p:cNvGrpSpPr>
            <a:grpSpLocks/>
          </p:cNvGrpSpPr>
          <p:nvPr/>
        </p:nvGrpSpPr>
        <p:grpSpPr bwMode="auto">
          <a:xfrm>
            <a:off x="5029200" y="5033826"/>
            <a:ext cx="223974" cy="223974"/>
            <a:chOff x="2928" y="2208"/>
            <a:chExt cx="262" cy="262"/>
          </a:xfrm>
          <a:solidFill>
            <a:schemeClr val="accent1">
              <a:lumMod val="75000"/>
            </a:schemeClr>
          </a:solidFill>
        </p:grpSpPr>
        <p:sp>
          <p:nvSpPr>
            <p:cNvPr id="42" name="Oval 67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68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61755" y="5029200"/>
            <a:ext cx="37298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lề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srgbClr val="99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40" y="105987"/>
            <a:ext cx="8945840" cy="88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-76200" y="98048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I. KẾT QUẢ THỰC HIỆN NGHỊ QUYẾT 15-NQ/TW CỦA BAN CHẤP HÀNH TRUNG ƯƠNG ĐẢNG KHOÁ X, </a:t>
            </a:r>
            <a:endParaRPr lang="en-US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286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1"/>
          <p:cNvSpPr>
            <a:spLocks noChangeArrowheads="1"/>
          </p:cNvSpPr>
          <p:nvPr/>
        </p:nvSpPr>
        <p:spPr bwMode="gray">
          <a:xfrm>
            <a:off x="1844675" y="76200"/>
            <a:ext cx="549275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7400" y="762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II- QUAN ĐIỂM, MỤC </a:t>
            </a: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TIÊU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1176338"/>
            <a:ext cx="5187950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black">
          <a:xfrm>
            <a:off x="5562600" y="685800"/>
            <a:ext cx="3581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0650" indent="-120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Wingdings" pitchFamily="2" charset="2"/>
              <a:buChar char="v"/>
            </a:pPr>
            <a:r>
              <a:rPr lang="en-US" sz="2000" b="1" i="1" dirty="0" smtClean="0"/>
              <a:t>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Đổi</a:t>
            </a:r>
            <a:r>
              <a:rPr lang="en-US" sz="2000" b="1" i="1" dirty="0" smtClean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mới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phương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thức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lãnh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đạo</a:t>
            </a:r>
            <a:r>
              <a:rPr lang="en-US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cầm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quyền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của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Đảng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phải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</a:rPr>
              <a:t>kiên</a:t>
            </a:r>
            <a:r>
              <a:rPr lang="en-US" sz="2000" b="1" i="1" u="sng" dirty="0">
                <a:solidFill>
                  <a:srgbClr val="002060"/>
                </a:solidFill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</a:rPr>
              <a:t>định</a:t>
            </a:r>
            <a:r>
              <a:rPr lang="en-US" sz="2000" b="1" i="1" u="sng" dirty="0">
                <a:solidFill>
                  <a:srgbClr val="002060"/>
                </a:solidFill>
              </a:rPr>
              <a:t>, </a:t>
            </a:r>
            <a:r>
              <a:rPr lang="en-US" sz="2000" b="1" i="1" u="sng" dirty="0" err="1">
                <a:solidFill>
                  <a:srgbClr val="002060"/>
                </a:solidFill>
              </a:rPr>
              <a:t>vận</a:t>
            </a:r>
            <a:r>
              <a:rPr lang="en-US" sz="2000" b="1" i="1" u="sng" dirty="0">
                <a:solidFill>
                  <a:srgbClr val="002060"/>
                </a:solidFill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</a:rPr>
              <a:t>dụng</a:t>
            </a:r>
            <a:r>
              <a:rPr lang="en-US" sz="2000" b="1" i="1" u="sng" dirty="0">
                <a:solidFill>
                  <a:srgbClr val="002060"/>
                </a:solidFill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</a:rPr>
              <a:t>sáng</a:t>
            </a:r>
            <a:r>
              <a:rPr lang="en-US" sz="2000" b="1" i="1" u="sng" dirty="0">
                <a:solidFill>
                  <a:srgbClr val="002060"/>
                </a:solidFill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</a:rPr>
              <a:t>tạo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</a:rPr>
              <a:t>CN </a:t>
            </a:r>
            <a:r>
              <a:rPr lang="en-US" sz="2000" b="1" i="1" dirty="0" err="1">
                <a:solidFill>
                  <a:srgbClr val="C00000"/>
                </a:solidFill>
              </a:rPr>
              <a:t>Mác</a:t>
            </a:r>
            <a:r>
              <a:rPr lang="en-US" sz="2000" b="1" i="1" dirty="0">
                <a:solidFill>
                  <a:srgbClr val="C00000"/>
                </a:solidFill>
              </a:rPr>
              <a:t> - </a:t>
            </a:r>
            <a:r>
              <a:rPr lang="en-US" sz="2000" b="1" i="1" dirty="0" err="1">
                <a:solidFill>
                  <a:srgbClr val="C00000"/>
                </a:solidFill>
              </a:rPr>
              <a:t>Lênin</a:t>
            </a:r>
            <a:r>
              <a:rPr lang="en-US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tư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tưởng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Hồ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Chí</a:t>
            </a:r>
            <a:r>
              <a:rPr lang="en-US" sz="2000" b="1" i="1" dirty="0">
                <a:solidFill>
                  <a:srgbClr val="C00000"/>
                </a:solidFill>
              </a:rPr>
              <a:t> Minh</a:t>
            </a:r>
            <a:r>
              <a:rPr lang="en-US" sz="2000" b="1" i="1" dirty="0" smtClean="0">
                <a:solidFill>
                  <a:srgbClr val="C00000"/>
                </a:solidFill>
              </a:rPr>
              <a:t>;</a:t>
            </a:r>
            <a:r>
              <a:rPr lang="en-US" sz="2000" dirty="0"/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thực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hiện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nghiêm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các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ng</a:t>
            </a:r>
            <a:r>
              <a:rPr lang="en-US" sz="2000" b="1" dirty="0" smtClean="0">
                <a:solidFill>
                  <a:srgbClr val="0000CC"/>
                </a:solidFill>
              </a:rPr>
              <a:t>/</a:t>
            </a:r>
            <a:r>
              <a:rPr lang="en-US" sz="2000" b="1" dirty="0" err="1" smtClean="0">
                <a:solidFill>
                  <a:srgbClr val="0000CC"/>
                </a:solidFill>
              </a:rPr>
              <a:t>tắc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tổ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chức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và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hoạt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động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của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Đảng</a:t>
            </a:r>
            <a:r>
              <a:rPr lang="en-US" sz="2000" b="1" dirty="0">
                <a:solidFill>
                  <a:srgbClr val="0000CC"/>
                </a:solidFill>
              </a:rPr>
              <a:t>, </a:t>
            </a:r>
            <a:r>
              <a:rPr lang="en-US" sz="2000" b="1" dirty="0" err="1">
                <a:solidFill>
                  <a:srgbClr val="0000CC"/>
                </a:solidFill>
              </a:rPr>
              <a:t>đặc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biệt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là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ng</a:t>
            </a:r>
            <a:r>
              <a:rPr lang="en-US" sz="2000" b="1" dirty="0" smtClean="0">
                <a:solidFill>
                  <a:srgbClr val="0000CC"/>
                </a:solidFill>
              </a:rPr>
              <a:t>/</a:t>
            </a:r>
            <a:r>
              <a:rPr lang="en-US" sz="2000" b="1" dirty="0" err="1" smtClean="0">
                <a:solidFill>
                  <a:srgbClr val="0000CC"/>
                </a:solidFill>
              </a:rPr>
              <a:t>tắc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tập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trung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dân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chủ</a:t>
            </a:r>
            <a:r>
              <a:rPr lang="en-US" sz="2000" dirty="0" smtClean="0"/>
              <a:t>;</a:t>
            </a:r>
            <a:r>
              <a:rPr lang="en-US" sz="2000" b="1" i="1" dirty="0" smtClean="0">
                <a:solidFill>
                  <a:srgbClr val="C00000"/>
                </a:solidFill>
              </a:rPr>
              <a:t>…</a:t>
            </a:r>
            <a:endParaRPr lang="en-US" sz="1000" b="1" i="1" dirty="0">
              <a:solidFill>
                <a:srgbClr val="C00000"/>
              </a:solidFill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black">
          <a:xfrm>
            <a:off x="76200" y="1676400"/>
            <a:ext cx="2667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0650" indent="-120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Wingdings" pitchFamily="2" charset="2"/>
              <a:buChar char="v"/>
            </a:pPr>
            <a:r>
              <a:rPr lang="en-US" sz="2000" b="1" dirty="0" smtClean="0"/>
              <a:t> </a:t>
            </a:r>
            <a:r>
              <a:rPr lang="en-US" sz="2000" b="1" i="1" dirty="0" err="1" smtClean="0">
                <a:solidFill>
                  <a:srgbClr val="006600"/>
                </a:solidFill>
              </a:rPr>
              <a:t>Phải</a:t>
            </a:r>
            <a:r>
              <a:rPr lang="en-US" sz="2000" b="1" i="1" dirty="0" smtClean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chủ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động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tích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cực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có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quyết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tâm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chính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trị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cao</a:t>
            </a:r>
            <a:r>
              <a:rPr lang="en-US" sz="2000" b="1" i="1" dirty="0">
                <a:solidFill>
                  <a:srgbClr val="0033CC"/>
                </a:solidFill>
              </a:rPr>
              <a:t>,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thời</a:t>
            </a:r>
            <a:r>
              <a:rPr lang="en-US" sz="2000" b="1" dirty="0"/>
              <a:t> </a:t>
            </a:r>
            <a:r>
              <a:rPr lang="en-US" sz="2000" b="1" dirty="0" err="1"/>
              <a:t>cần</a:t>
            </a:r>
            <a:r>
              <a:rPr lang="en-US" sz="2000" b="1" dirty="0"/>
              <a:t> </a:t>
            </a:r>
            <a:r>
              <a:rPr lang="en-US" sz="2000" b="1" dirty="0" err="1"/>
              <a:t>thận</a:t>
            </a:r>
            <a:r>
              <a:rPr lang="en-US" sz="2000" b="1" dirty="0"/>
              <a:t> </a:t>
            </a:r>
            <a:r>
              <a:rPr lang="en-US" sz="2000" b="1" dirty="0" err="1"/>
              <a:t>trọng</a:t>
            </a:r>
            <a:r>
              <a:rPr lang="en-US" sz="2000" b="1" dirty="0"/>
              <a:t>,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bước</a:t>
            </a:r>
            <a:r>
              <a:rPr lang="en-US" sz="2000" b="1" dirty="0"/>
              <a:t> </a:t>
            </a:r>
            <a:r>
              <a:rPr lang="en-US" sz="2000" b="1" dirty="0" err="1"/>
              <a:t>đi</a:t>
            </a:r>
            <a:r>
              <a:rPr lang="en-US" sz="2000" b="1" dirty="0"/>
              <a:t> </a:t>
            </a:r>
            <a:r>
              <a:rPr lang="en-US" sz="2000" b="1" dirty="0" err="1"/>
              <a:t>vững</a:t>
            </a:r>
            <a:r>
              <a:rPr lang="en-US" sz="2000" b="1" dirty="0"/>
              <a:t> </a:t>
            </a:r>
            <a:r>
              <a:rPr lang="en-US" sz="2000" b="1" dirty="0" err="1"/>
              <a:t>chắc</a:t>
            </a:r>
            <a:r>
              <a:rPr lang="en-US" sz="2000" b="1" dirty="0"/>
              <a:t>; </a:t>
            </a:r>
            <a:r>
              <a:rPr lang="en-US" sz="2000" b="1" i="1" u="sng" dirty="0" err="1">
                <a:solidFill>
                  <a:srgbClr val="800080"/>
                </a:solidFill>
              </a:rPr>
              <a:t>vấn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đề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đã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rõ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thì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kiên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quyết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đổi</a:t>
            </a:r>
            <a:r>
              <a:rPr lang="en-US" sz="2000" b="1" i="1" u="sng" dirty="0">
                <a:solidFill>
                  <a:srgbClr val="800080"/>
                </a:solidFill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</a:rPr>
              <a:t>mới</a:t>
            </a:r>
            <a:r>
              <a:rPr lang="en-US" sz="2000" b="1" i="1" dirty="0">
                <a:solidFill>
                  <a:srgbClr val="000066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vấn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đề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cần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thiết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nhưng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chưa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rõ</a:t>
            </a:r>
            <a:r>
              <a:rPr lang="en-US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còn</a:t>
            </a:r>
            <a:r>
              <a:rPr lang="en-US" sz="2000" b="1" i="1" dirty="0">
                <a:solidFill>
                  <a:srgbClr val="C00000"/>
                </a:solidFill>
              </a:rPr>
              <a:t> ý </a:t>
            </a:r>
            <a:r>
              <a:rPr lang="en-US" sz="2000" b="1" i="1" dirty="0" err="1">
                <a:solidFill>
                  <a:srgbClr val="C00000"/>
                </a:solidFill>
              </a:rPr>
              <a:t>kiến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khác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nhau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thì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phải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nghiên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cứu</a:t>
            </a:r>
            <a:r>
              <a:rPr lang="en-US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thí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điểm</a:t>
            </a:r>
            <a:r>
              <a:rPr lang="en-US" sz="2000" b="1" i="1" dirty="0" smtClean="0">
                <a:solidFill>
                  <a:srgbClr val="000066"/>
                </a:solidFill>
              </a:rPr>
              <a:t>,…</a:t>
            </a:r>
            <a:endParaRPr lang="en-US" sz="1000" b="1" i="1" dirty="0">
              <a:solidFill>
                <a:srgbClr val="000066"/>
              </a:solidFill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black">
          <a:xfrm>
            <a:off x="2743200" y="5410200"/>
            <a:ext cx="5486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0650" indent="-120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Wingdings" pitchFamily="2" charset="2"/>
              <a:buChar char="v"/>
            </a:pPr>
            <a:r>
              <a:rPr lang="en-US" sz="2000" b="1" dirty="0" smtClean="0"/>
              <a:t> </a:t>
            </a:r>
            <a:r>
              <a:rPr lang="en-US" sz="2000" b="1" i="1" dirty="0" err="1" smtClean="0">
                <a:solidFill>
                  <a:srgbClr val="993366"/>
                </a:solidFill>
              </a:rPr>
              <a:t>Phải</a:t>
            </a:r>
            <a:r>
              <a:rPr lang="en-US" sz="2000" b="1" i="1" dirty="0" smtClean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có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quyết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tâm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cao</a:t>
            </a:r>
            <a:r>
              <a:rPr lang="en-US" sz="2000" b="1" i="1" dirty="0">
                <a:solidFill>
                  <a:srgbClr val="993366"/>
                </a:solidFill>
              </a:rPr>
              <a:t>, </a:t>
            </a:r>
            <a:r>
              <a:rPr lang="en-US" sz="2000" b="1" i="1" dirty="0" err="1">
                <a:solidFill>
                  <a:srgbClr val="993366"/>
                </a:solidFill>
              </a:rPr>
              <a:t>nỗ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lực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lớn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trong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tổ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chức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thực</a:t>
            </a:r>
            <a:r>
              <a:rPr lang="en-US" sz="2000" b="1" i="1" dirty="0">
                <a:solidFill>
                  <a:srgbClr val="993366"/>
                </a:solidFill>
              </a:rPr>
              <a:t> </a:t>
            </a:r>
            <a:r>
              <a:rPr lang="en-US" sz="2000" b="1" i="1" dirty="0" err="1">
                <a:solidFill>
                  <a:srgbClr val="993366"/>
                </a:solidFill>
              </a:rPr>
              <a:t>hiện</a:t>
            </a:r>
            <a:r>
              <a:rPr lang="en-US" sz="2000" b="1" i="1" dirty="0">
                <a:solidFill>
                  <a:srgbClr val="993366"/>
                </a:solidFill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</a:rPr>
              <a:t>tạo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sự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chuyển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biến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mạnh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mẽ</a:t>
            </a:r>
            <a:r>
              <a:rPr lang="en-US" sz="2000" b="1" i="1" dirty="0">
                <a:solidFill>
                  <a:srgbClr val="0033CC"/>
                </a:solidFill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</a:rPr>
              <a:t>sâu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sắc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về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đổi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mới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phương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thức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lãnh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đạo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của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Đảng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trong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điều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kiện</a:t>
            </a:r>
            <a:r>
              <a:rPr lang="en-US" sz="2000" b="1" i="1" dirty="0">
                <a:solidFill>
                  <a:srgbClr val="0033CC"/>
                </a:solidFill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</a:rPr>
              <a:t>mới</a:t>
            </a:r>
            <a:r>
              <a:rPr lang="en-US" sz="2000" b="1" i="1" dirty="0">
                <a:solidFill>
                  <a:srgbClr val="0033CC"/>
                </a:solidFill>
              </a:rPr>
              <a:t>. </a:t>
            </a:r>
            <a:r>
              <a:rPr lang="en-US" sz="2000" b="1" i="1" dirty="0" smtClean="0">
                <a:solidFill>
                  <a:srgbClr val="0033CC"/>
                </a:solidFill>
              </a:rPr>
              <a:t>…</a:t>
            </a:r>
            <a:endParaRPr lang="en-US" sz="2000" b="1" i="1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32004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điểm</a:t>
            </a:r>
            <a:endParaRPr lang="en-US" sz="24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1944688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2400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4038600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Hai</a:t>
            </a:r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4038600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</a:t>
            </a:r>
            <a:endParaRPr lang="en-US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822325" y="1353899"/>
            <a:ext cx="1912938" cy="4307999"/>
            <a:chOff x="513" y="802"/>
            <a:chExt cx="1109" cy="2467"/>
          </a:xfrm>
        </p:grpSpPr>
        <p:sp>
          <p:nvSpPr>
            <p:cNvPr id="6168" name="Freeform 4"/>
            <p:cNvSpPr>
              <a:spLocks/>
            </p:cNvSpPr>
            <p:nvPr/>
          </p:nvSpPr>
          <p:spPr bwMode="gray">
            <a:xfrm flipV="1">
              <a:off x="683" y="2087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33"/>
                <a:gd name="T37" fmla="*/ 0 h 1182"/>
                <a:gd name="T38" fmla="*/ 933 w 933"/>
                <a:gd name="T39" fmla="*/ 1182 h 11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Freeform 5"/>
            <p:cNvSpPr>
              <a:spLocks/>
            </p:cNvSpPr>
            <p:nvPr/>
          </p:nvSpPr>
          <p:spPr bwMode="gray">
            <a:xfrm rot="-5400000">
              <a:off x="917" y="1548"/>
              <a:ext cx="301" cy="1109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Freeform 6"/>
            <p:cNvSpPr>
              <a:spLocks/>
            </p:cNvSpPr>
            <p:nvPr/>
          </p:nvSpPr>
          <p:spPr bwMode="gray">
            <a:xfrm>
              <a:off x="677" y="802"/>
              <a:ext cx="933" cy="1573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33"/>
                <a:gd name="T37" fmla="*/ 0 h 1182"/>
                <a:gd name="T38" fmla="*/ 933 w 933"/>
                <a:gd name="T39" fmla="*/ 1182 h 11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3" name="AutoShape 7"/>
          <p:cNvSpPr>
            <a:spLocks noChangeArrowheads="1"/>
          </p:cNvSpPr>
          <p:nvPr/>
        </p:nvSpPr>
        <p:spPr bwMode="gray">
          <a:xfrm>
            <a:off x="3408363" y="2743200"/>
            <a:ext cx="5457825" cy="1578960"/>
          </a:xfrm>
          <a:prstGeom prst="roundRect">
            <a:avLst>
              <a:gd name="adj" fmla="val 11505"/>
            </a:avLst>
          </a:prstGeom>
          <a:solidFill>
            <a:schemeClr val="tx2">
              <a:lumMod val="40000"/>
              <a:lumOff val="60000"/>
            </a:schemeClr>
          </a:solidFill>
          <a:ln w="6350" algn="ctr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49" name="AutoShape 8"/>
          <p:cNvSpPr>
            <a:spLocks noChangeArrowheads="1"/>
          </p:cNvSpPr>
          <p:nvPr/>
        </p:nvSpPr>
        <p:spPr bwMode="gray">
          <a:xfrm>
            <a:off x="4287838" y="3276600"/>
            <a:ext cx="376237" cy="344488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ltGray">
          <a:xfrm>
            <a:off x="3446463" y="4677311"/>
            <a:ext cx="5422900" cy="131445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1" name="AutoShape 10"/>
          <p:cNvSpPr>
            <a:spLocks noChangeArrowheads="1"/>
          </p:cNvSpPr>
          <p:nvPr/>
        </p:nvSpPr>
        <p:spPr bwMode="gray">
          <a:xfrm>
            <a:off x="4260850" y="5142449"/>
            <a:ext cx="376238" cy="347662"/>
          </a:xfrm>
          <a:prstGeom prst="rightArrow">
            <a:avLst>
              <a:gd name="adj1" fmla="val 50000"/>
              <a:gd name="adj2" fmla="val 45091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gray">
          <a:xfrm>
            <a:off x="3408363" y="701675"/>
            <a:ext cx="5457825" cy="1615341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hlink">
                  <a:alpha val="80000"/>
                </a:schemeClr>
              </a:gs>
              <a:gs pos="100000">
                <a:schemeClr val="hlink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3" name="AutoShape 12"/>
          <p:cNvSpPr>
            <a:spLocks noChangeArrowheads="1"/>
          </p:cNvSpPr>
          <p:nvPr/>
        </p:nvSpPr>
        <p:spPr bwMode="gray">
          <a:xfrm>
            <a:off x="4267200" y="1331912"/>
            <a:ext cx="376237" cy="344488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AutoShape 13"/>
          <p:cNvSpPr>
            <a:spLocks noChangeArrowheads="1"/>
          </p:cNvSpPr>
          <p:nvPr/>
        </p:nvSpPr>
        <p:spPr bwMode="gray">
          <a:xfrm>
            <a:off x="2825750" y="685800"/>
            <a:ext cx="1628775" cy="1631216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30" name="Freeform 14"/>
          <p:cNvSpPr>
            <a:spLocks/>
          </p:cNvSpPr>
          <p:nvPr/>
        </p:nvSpPr>
        <p:spPr bwMode="gray">
          <a:xfrm>
            <a:off x="2889250" y="762000"/>
            <a:ext cx="811213" cy="649288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48627"/>
                  <a:invGamma/>
                </a:schemeClr>
              </a:gs>
              <a:gs pos="50000">
                <a:schemeClr val="hlink">
                  <a:alpha val="0"/>
                </a:schemeClr>
              </a:gs>
              <a:gs pos="100000">
                <a:schemeClr val="hlink">
                  <a:gamma/>
                  <a:tint val="48627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gray">
          <a:xfrm>
            <a:off x="2838450" y="2743201"/>
            <a:ext cx="1628775" cy="1576388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32" name="Freeform 16"/>
          <p:cNvSpPr>
            <a:spLocks/>
          </p:cNvSpPr>
          <p:nvPr/>
        </p:nvSpPr>
        <p:spPr bwMode="gray">
          <a:xfrm>
            <a:off x="2892425" y="2819400"/>
            <a:ext cx="811213" cy="649288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48627"/>
                  <a:invGamma/>
                </a:schemeClr>
              </a:gs>
              <a:gs pos="50000">
                <a:schemeClr val="folHlink">
                  <a:alpha val="0"/>
                </a:schemeClr>
              </a:gs>
              <a:gs pos="100000">
                <a:schemeClr val="folHlink">
                  <a:gamma/>
                  <a:tint val="48627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gray">
          <a:xfrm>
            <a:off x="2819400" y="4667786"/>
            <a:ext cx="1628775" cy="12985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34" name="Freeform 18"/>
          <p:cNvSpPr>
            <a:spLocks/>
          </p:cNvSpPr>
          <p:nvPr/>
        </p:nvSpPr>
        <p:spPr bwMode="gray">
          <a:xfrm>
            <a:off x="2873375" y="4723349"/>
            <a:ext cx="811213" cy="649287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8627"/>
                  <a:invGamma/>
                </a:schemeClr>
              </a:gs>
              <a:gs pos="50000">
                <a:schemeClr val="accent2">
                  <a:alpha val="0"/>
                </a:schemeClr>
              </a:gs>
              <a:gs pos="100000">
                <a:schemeClr val="accent2">
                  <a:gamma/>
                  <a:tint val="48627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160" name="Picture 19" descr="YG_circl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95575"/>
            <a:ext cx="188277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1" name="Text Box 20"/>
          <p:cNvSpPr txBox="1">
            <a:spLocks noChangeArrowheads="1"/>
          </p:cNvSpPr>
          <p:nvPr/>
        </p:nvSpPr>
        <p:spPr bwMode="black">
          <a:xfrm>
            <a:off x="4678363" y="685800"/>
            <a:ext cx="43132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i="1" dirty="0" err="1">
                <a:solidFill>
                  <a:srgbClr val="C00000"/>
                </a:solidFill>
              </a:rPr>
              <a:t>Tạo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chuyển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biến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mạnh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mẽ</a:t>
            </a:r>
            <a:r>
              <a:rPr lang="en-US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thực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chất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trong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đổi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mới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phương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thức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lãnh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đạo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của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Đảng</a:t>
            </a:r>
            <a:r>
              <a:rPr lang="en-US" sz="2000" b="1" dirty="0"/>
              <a:t> </a:t>
            </a:r>
            <a:r>
              <a:rPr lang="en-US" sz="2000" b="1" dirty="0" err="1"/>
              <a:t>đối</a:t>
            </a:r>
            <a:r>
              <a:rPr lang="en-US" sz="2000" b="1" dirty="0"/>
              <a:t>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hệ</a:t>
            </a:r>
            <a:r>
              <a:rPr lang="en-US" sz="2000" b="1" dirty="0"/>
              <a:t> </a:t>
            </a:r>
            <a:r>
              <a:rPr lang="en-US" sz="2000" b="1" dirty="0" err="1"/>
              <a:t>thống</a:t>
            </a:r>
            <a:r>
              <a:rPr lang="en-US" sz="2000" b="1" dirty="0"/>
              <a:t> </a:t>
            </a:r>
            <a:r>
              <a:rPr lang="en-US" sz="2000" b="1" dirty="0" err="1"/>
              <a:t>chính</a:t>
            </a:r>
            <a:r>
              <a:rPr lang="en-US" sz="2000" b="1" dirty="0"/>
              <a:t> </a:t>
            </a:r>
            <a:r>
              <a:rPr lang="en-US" sz="2000" b="1" dirty="0" err="1"/>
              <a:t>trị</a:t>
            </a:r>
            <a:r>
              <a:rPr lang="en-US" sz="2000" b="1" dirty="0"/>
              <a:t>, </a:t>
            </a:r>
            <a:r>
              <a:rPr lang="en-US" sz="2000" b="1" dirty="0" err="1"/>
              <a:t>bảo</a:t>
            </a:r>
            <a:r>
              <a:rPr lang="en-US" sz="2000" b="1" dirty="0"/>
              <a:t> </a:t>
            </a:r>
            <a:r>
              <a:rPr lang="en-US" sz="2000" b="1" dirty="0" err="1"/>
              <a:t>đảm</a:t>
            </a:r>
            <a:r>
              <a:rPr lang="en-US" sz="2000" b="1" dirty="0"/>
              <a:t> </a:t>
            </a:r>
            <a:r>
              <a:rPr lang="en-US" sz="2000" b="1" dirty="0" err="1"/>
              <a:t>hiệu</a:t>
            </a:r>
            <a:r>
              <a:rPr lang="en-US" sz="2000" b="1" dirty="0"/>
              <a:t> </a:t>
            </a:r>
            <a:r>
              <a:rPr lang="en-US" sz="2000" b="1" dirty="0" err="1"/>
              <a:t>quả</a:t>
            </a:r>
            <a:r>
              <a:rPr lang="en-US" sz="2000" b="1" dirty="0"/>
              <a:t>, </a:t>
            </a:r>
            <a:r>
              <a:rPr lang="en-US" sz="2000" b="1" dirty="0" err="1"/>
              <a:t>thiết</a:t>
            </a:r>
            <a:r>
              <a:rPr lang="en-US" sz="2000" b="1" dirty="0"/>
              <a:t> </a:t>
            </a:r>
            <a:r>
              <a:rPr lang="en-US" sz="2000" b="1" dirty="0" err="1"/>
              <a:t>thực</a:t>
            </a:r>
            <a:r>
              <a:rPr lang="en-US" sz="2000" b="1" dirty="0" smtClean="0"/>
              <a:t>,…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6162" name="Text Box 21"/>
          <p:cNvSpPr txBox="1">
            <a:spLocks noChangeArrowheads="1"/>
          </p:cNvSpPr>
          <p:nvPr/>
        </p:nvSpPr>
        <p:spPr bwMode="black">
          <a:xfrm>
            <a:off x="4678363" y="2743200"/>
            <a:ext cx="43132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i="1" dirty="0" err="1">
                <a:solidFill>
                  <a:srgbClr val="660066"/>
                </a:solidFill>
              </a:rPr>
              <a:t>Nâng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cao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năng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lực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tổ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chức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thực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hiện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chủ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trương</a:t>
            </a:r>
            <a:r>
              <a:rPr lang="en-US" sz="2000" b="1" i="1" dirty="0">
                <a:solidFill>
                  <a:srgbClr val="660066"/>
                </a:solidFill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</a:rPr>
              <a:t>đường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lối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của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Đảng</a:t>
            </a:r>
            <a:r>
              <a:rPr lang="en-US" sz="2000" b="1" i="1" dirty="0">
                <a:solidFill>
                  <a:srgbClr val="660066"/>
                </a:solidFill>
              </a:rPr>
              <a:t>,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nhất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là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chế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hoá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cụ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hoá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thành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luật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văn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bản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dưới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luật</a:t>
            </a:r>
            <a:r>
              <a:rPr lang="en-US" sz="2000" b="1" dirty="0" smtClean="0">
                <a:solidFill>
                  <a:srgbClr val="002060"/>
                </a:solidFill>
              </a:rPr>
              <a:t>;…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163" name="Text Box 22"/>
          <p:cNvSpPr txBox="1">
            <a:spLocks noChangeArrowheads="1"/>
          </p:cNvSpPr>
          <p:nvPr/>
        </p:nvSpPr>
        <p:spPr bwMode="black">
          <a:xfrm>
            <a:off x="4678363" y="4696361"/>
            <a:ext cx="43132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dirty="0" err="1" smtClean="0">
                <a:solidFill>
                  <a:srgbClr val="0000CC"/>
                </a:solidFill>
              </a:rPr>
              <a:t>Xây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dựng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phương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pháp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công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tác</a:t>
            </a:r>
            <a:r>
              <a:rPr lang="en-US" sz="2000" b="1" dirty="0">
                <a:solidFill>
                  <a:srgbClr val="0000CC"/>
                </a:solidFill>
              </a:rPr>
              <a:t>, </a:t>
            </a:r>
            <a:r>
              <a:rPr lang="en-US" sz="2000" b="1" dirty="0" err="1">
                <a:solidFill>
                  <a:srgbClr val="0000CC"/>
                </a:solidFill>
              </a:rPr>
              <a:t>lề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lối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làm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việc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của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các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cấp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uỷ</a:t>
            </a:r>
            <a:r>
              <a:rPr lang="en-US" sz="2000" b="1" dirty="0">
                <a:solidFill>
                  <a:srgbClr val="0000CC"/>
                </a:solidFill>
              </a:rPr>
              <a:t>, </a:t>
            </a:r>
            <a:r>
              <a:rPr lang="en-US" sz="2000" b="1" dirty="0" err="1">
                <a:solidFill>
                  <a:srgbClr val="0000CC"/>
                </a:solidFill>
              </a:rPr>
              <a:t>tổ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chức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đảng</a:t>
            </a:r>
            <a:r>
              <a:rPr lang="en-US" sz="2000" b="1" dirty="0">
                <a:solidFill>
                  <a:srgbClr val="0000CC"/>
                </a:solidFill>
              </a:rPr>
              <a:t>, </a:t>
            </a:r>
            <a:r>
              <a:rPr lang="en-US" sz="2000" b="1" dirty="0" err="1">
                <a:solidFill>
                  <a:srgbClr val="0000CC"/>
                </a:solidFill>
              </a:rPr>
              <a:t>thực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sự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khoa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học</a:t>
            </a:r>
            <a:r>
              <a:rPr lang="en-US" sz="2000" b="1" dirty="0">
                <a:solidFill>
                  <a:srgbClr val="0000CC"/>
                </a:solidFill>
              </a:rPr>
              <a:t>, </a:t>
            </a:r>
            <a:r>
              <a:rPr lang="en-US" sz="2000" b="1" dirty="0" err="1">
                <a:solidFill>
                  <a:srgbClr val="0000CC"/>
                </a:solidFill>
              </a:rPr>
              <a:t>dân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chủ</a:t>
            </a:r>
            <a:r>
              <a:rPr lang="en-US" sz="2000" b="1" dirty="0">
                <a:solidFill>
                  <a:srgbClr val="0000CC"/>
                </a:solidFill>
              </a:rPr>
              <a:t>, </a:t>
            </a:r>
            <a:r>
              <a:rPr lang="en-US" sz="2000" b="1" dirty="0" err="1">
                <a:solidFill>
                  <a:srgbClr val="0000CC"/>
                </a:solidFill>
              </a:rPr>
              <a:t>sát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với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thực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tiễn</a:t>
            </a:r>
            <a:r>
              <a:rPr lang="en-US" sz="2000" b="1" dirty="0" smtClean="0">
                <a:solidFill>
                  <a:srgbClr val="0000CC"/>
                </a:solidFill>
              </a:rPr>
              <a:t>;…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6164" name="Text Box 23"/>
          <p:cNvSpPr txBox="1">
            <a:spLocks noChangeArrowheads="1"/>
          </p:cNvSpPr>
          <p:nvPr/>
        </p:nvSpPr>
        <p:spPr bwMode="gray">
          <a:xfrm>
            <a:off x="407988" y="3200400"/>
            <a:ext cx="1573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dirty="0"/>
              <a:t>2. </a:t>
            </a:r>
            <a:r>
              <a:rPr lang="en-US" sz="2400" b="1" dirty="0" err="1"/>
              <a:t>Mục</a:t>
            </a:r>
            <a:r>
              <a:rPr lang="en-US" sz="2400" b="1" dirty="0"/>
              <a:t> </a:t>
            </a:r>
            <a:r>
              <a:rPr lang="en-US" sz="2400" b="1" dirty="0" err="1"/>
              <a:t>tiêu</a:t>
            </a:r>
            <a:endParaRPr lang="en-US" sz="2400" dirty="0"/>
          </a:p>
        </p:txBody>
      </p:sp>
      <p:sp>
        <p:nvSpPr>
          <p:cNvPr id="6165" name="Text Box 24"/>
          <p:cNvSpPr txBox="1">
            <a:spLocks noChangeArrowheads="1"/>
          </p:cNvSpPr>
          <p:nvPr/>
        </p:nvSpPr>
        <p:spPr bwMode="white">
          <a:xfrm>
            <a:off x="2806700" y="1219200"/>
            <a:ext cx="1673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166" name="Text Box 25"/>
          <p:cNvSpPr txBox="1">
            <a:spLocks noChangeArrowheads="1"/>
          </p:cNvSpPr>
          <p:nvPr/>
        </p:nvSpPr>
        <p:spPr bwMode="white">
          <a:xfrm>
            <a:off x="2806700" y="3352800"/>
            <a:ext cx="1673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FF00"/>
                </a:solidFill>
              </a:rPr>
              <a:t>Hai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167" name="Text Box 26"/>
          <p:cNvSpPr txBox="1">
            <a:spLocks noChangeArrowheads="1"/>
          </p:cNvSpPr>
          <p:nvPr/>
        </p:nvSpPr>
        <p:spPr bwMode="white">
          <a:xfrm>
            <a:off x="2735263" y="5072896"/>
            <a:ext cx="1673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Ba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806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3203575" y="3048000"/>
            <a:ext cx="4256088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200400" y="2133600"/>
            <a:ext cx="5943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giám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V.đề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,…</a:t>
            </a:r>
            <a:endParaRPr lang="en-US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141788" y="3124200"/>
            <a:ext cx="4829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xây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nền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chuyên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nghiệp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973513" y="4114800"/>
            <a:ext cx="48291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Toà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Viện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,…</a:t>
            </a:r>
            <a:endParaRPr lang="en-US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2680942" y="5334000"/>
            <a:ext cx="58534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MTTQ VN,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XH: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dung,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sở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C.tác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tuyên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trương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 rot="4976862" flipH="1">
            <a:off x="2940050" y="2484024"/>
            <a:ext cx="323850" cy="311150"/>
            <a:chOff x="1944" y="1111"/>
            <a:chExt cx="204" cy="196"/>
          </a:xfrm>
        </p:grpSpPr>
        <p:pic>
          <p:nvPicPr>
            <p:cNvPr id="20576" name="Picture 10" descr="circuler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3" name="Oval 11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80" name="Group 12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0583" name="Group 1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0589" name="AutoShape 1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0" name="AutoShape 1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1" name="AutoShape 1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92" name="AutoShape 1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584" name="Group 1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0585" name="AutoShape 1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6" name="AutoShape 2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7" name="AutoShape 2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88" name="AutoShape 2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0581" name="Arc 23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16 w 43200"/>
                <a:gd name="T1" fmla="*/ 159 h 43155"/>
                <a:gd name="T2" fmla="*/ 104 w 43200"/>
                <a:gd name="T3" fmla="*/ 204 h 43155"/>
                <a:gd name="T4" fmla="*/ 98 w 43200"/>
                <a:gd name="T5" fmla="*/ 102 h 4315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55"/>
                <a:gd name="T11" fmla="*/ 43200 w 43200"/>
                <a:gd name="T12" fmla="*/ 43155 h 43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82" name="Picture 24" descr="light_shado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0" name="Group 25"/>
          <p:cNvGrpSpPr>
            <a:grpSpLocks/>
          </p:cNvGrpSpPr>
          <p:nvPr/>
        </p:nvGrpSpPr>
        <p:grpSpPr bwMode="auto">
          <a:xfrm flipH="1">
            <a:off x="228600" y="2508250"/>
            <a:ext cx="3438525" cy="3429000"/>
            <a:chOff x="1955" y="1224"/>
            <a:chExt cx="1911" cy="1911"/>
          </a:xfrm>
        </p:grpSpPr>
        <p:sp>
          <p:nvSpPr>
            <p:cNvPr id="20569" name="Oval 26"/>
            <p:cNvSpPr>
              <a:spLocks noChangeArrowheads="1"/>
            </p:cNvSpPr>
            <p:nvPr/>
          </p:nvSpPr>
          <p:spPr bwMode="gray">
            <a:xfrm>
              <a:off x="1955" y="1224"/>
              <a:ext cx="1911" cy="1911"/>
            </a:xfrm>
            <a:prstGeom prst="ellipse">
              <a:avLst/>
            </a:prstGeom>
            <a:noFill/>
            <a:ln w="12700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0" name="Oval 27"/>
            <p:cNvSpPr>
              <a:spLocks noChangeArrowheads="1"/>
            </p:cNvSpPr>
            <p:nvPr/>
          </p:nvSpPr>
          <p:spPr bwMode="gray">
            <a:xfrm>
              <a:off x="2080" y="1355"/>
              <a:ext cx="1660" cy="1660"/>
            </a:xfrm>
            <a:prstGeom prst="ellipse">
              <a:avLst/>
            </a:prstGeom>
            <a:noFill/>
            <a:ln w="28575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1" name="Oval 28"/>
            <p:cNvSpPr>
              <a:spLocks noChangeArrowheads="1"/>
            </p:cNvSpPr>
            <p:nvPr/>
          </p:nvSpPr>
          <p:spPr bwMode="gray">
            <a:xfrm>
              <a:off x="2218" y="1499"/>
              <a:ext cx="1396" cy="1396"/>
            </a:xfrm>
            <a:prstGeom prst="ellipse">
              <a:avLst/>
            </a:prstGeom>
            <a:noFill/>
            <a:ln w="38100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2" name="Oval 29"/>
            <p:cNvSpPr>
              <a:spLocks noChangeArrowheads="1"/>
            </p:cNvSpPr>
            <p:nvPr/>
          </p:nvSpPr>
          <p:spPr bwMode="gray">
            <a:xfrm>
              <a:off x="2338" y="1643"/>
              <a:ext cx="1132" cy="1132"/>
            </a:xfrm>
            <a:prstGeom prst="ellipse">
              <a:avLst/>
            </a:prstGeom>
            <a:noFill/>
            <a:ln w="57150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3" name="Oval 30"/>
            <p:cNvSpPr>
              <a:spLocks noChangeArrowheads="1"/>
            </p:cNvSpPr>
            <p:nvPr/>
          </p:nvSpPr>
          <p:spPr bwMode="gray">
            <a:xfrm>
              <a:off x="2476" y="1781"/>
              <a:ext cx="868" cy="868"/>
            </a:xfrm>
            <a:prstGeom prst="ellipse">
              <a:avLst/>
            </a:prstGeom>
            <a:noFill/>
            <a:ln w="57150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4" name="Oval 31"/>
            <p:cNvSpPr>
              <a:spLocks noChangeArrowheads="1"/>
            </p:cNvSpPr>
            <p:nvPr/>
          </p:nvSpPr>
          <p:spPr bwMode="gray">
            <a:xfrm>
              <a:off x="2602" y="1901"/>
              <a:ext cx="616" cy="616"/>
            </a:xfrm>
            <a:prstGeom prst="ellipse">
              <a:avLst/>
            </a:prstGeom>
            <a:noFill/>
            <a:ln w="76200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5" name="Oval 32"/>
            <p:cNvSpPr>
              <a:spLocks noChangeArrowheads="1"/>
            </p:cNvSpPr>
            <p:nvPr/>
          </p:nvSpPr>
          <p:spPr bwMode="gray">
            <a:xfrm>
              <a:off x="2716" y="2021"/>
              <a:ext cx="388" cy="388"/>
            </a:xfrm>
            <a:prstGeom prst="ellipse">
              <a:avLst/>
            </a:prstGeom>
            <a:noFill/>
            <a:ln w="9525" algn="ctr">
              <a:solidFill>
                <a:srgbClr val="A6B0DA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491" name="Picture 33" descr="worldmap_ani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49350" y="3479800"/>
            <a:ext cx="160972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3" name="Group 50"/>
          <p:cNvGrpSpPr>
            <a:grpSpLocks/>
          </p:cNvGrpSpPr>
          <p:nvPr/>
        </p:nvGrpSpPr>
        <p:grpSpPr bwMode="auto">
          <a:xfrm rot="4976862" flipH="1">
            <a:off x="3746154" y="3224626"/>
            <a:ext cx="323850" cy="311150"/>
            <a:chOff x="1944" y="1111"/>
            <a:chExt cx="204" cy="196"/>
          </a:xfrm>
        </p:grpSpPr>
        <p:pic>
          <p:nvPicPr>
            <p:cNvPr id="20535" name="Picture 51" descr="circuler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04" name="Oval 52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39" name="Group 53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0542" name="Group 5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0548" name="AutoShape 5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9" name="AutoShape 5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0" name="AutoShape 5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51" name="AutoShape 5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543" name="Group 5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0544" name="AutoShape 6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5" name="AutoShape 6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6" name="AutoShape 6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47" name="AutoShape 6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0540" name="Arc 64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16 w 43200"/>
                <a:gd name="T1" fmla="*/ 159 h 43155"/>
                <a:gd name="T2" fmla="*/ 104 w 43200"/>
                <a:gd name="T3" fmla="*/ 204 h 43155"/>
                <a:gd name="T4" fmla="*/ 98 w 43200"/>
                <a:gd name="T5" fmla="*/ 102 h 4315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55"/>
                <a:gd name="T11" fmla="*/ 43200 w 43200"/>
                <a:gd name="T12" fmla="*/ 43155 h 43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41" name="Picture 65" descr="light_shado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4" name="Group 66"/>
          <p:cNvGrpSpPr>
            <a:grpSpLocks/>
          </p:cNvGrpSpPr>
          <p:nvPr/>
        </p:nvGrpSpPr>
        <p:grpSpPr bwMode="auto">
          <a:xfrm rot="4976862" flipH="1">
            <a:off x="3648075" y="4949825"/>
            <a:ext cx="323850" cy="311150"/>
            <a:chOff x="1944" y="1111"/>
            <a:chExt cx="204" cy="196"/>
          </a:xfrm>
        </p:grpSpPr>
        <p:pic>
          <p:nvPicPr>
            <p:cNvPr id="20518" name="Picture 67" descr="circuler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20" name="Oval 68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22" name="Group 69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0525" name="Group 7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0531" name="AutoShape 7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2" name="AutoShape 7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3" name="AutoShape 7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4" name="AutoShape 7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526" name="Group 7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0527" name="AutoShape 7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8" name="AutoShape 7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29" name="AutoShape 7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30" name="AutoShape 7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0523" name="Arc 80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16 w 43200"/>
                <a:gd name="T1" fmla="*/ 159 h 43155"/>
                <a:gd name="T2" fmla="*/ 104 w 43200"/>
                <a:gd name="T3" fmla="*/ 204 h 43155"/>
                <a:gd name="T4" fmla="*/ 98 w 43200"/>
                <a:gd name="T5" fmla="*/ 102 h 4315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55"/>
                <a:gd name="T11" fmla="*/ 43200 w 43200"/>
                <a:gd name="T12" fmla="*/ 43155 h 43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24" name="Picture 81" descr="light_shado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5" name="Group 82"/>
          <p:cNvGrpSpPr>
            <a:grpSpLocks/>
          </p:cNvGrpSpPr>
          <p:nvPr/>
        </p:nvGrpSpPr>
        <p:grpSpPr bwMode="auto">
          <a:xfrm rot="4976862" flipH="1">
            <a:off x="2374554" y="5586826"/>
            <a:ext cx="323850" cy="311150"/>
            <a:chOff x="1944" y="1111"/>
            <a:chExt cx="204" cy="196"/>
          </a:xfrm>
        </p:grpSpPr>
        <p:pic>
          <p:nvPicPr>
            <p:cNvPr id="20501" name="Picture 83" descr="circuler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36" name="Oval 84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>
                    <a:alpha val="50000"/>
                  </a:srgbClr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05" name="Group 85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0508" name="Group 8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0514" name="AutoShape 87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5" name="AutoShape 88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6" name="AutoShape 89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7" name="AutoShape 90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509" name="Group 9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0510" name="AutoShape 92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1" name="AutoShape 93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2" name="AutoShape 94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13" name="AutoShape 9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0506" name="Arc 96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16 w 43200"/>
                <a:gd name="T1" fmla="*/ 159 h 43155"/>
                <a:gd name="T2" fmla="*/ 104 w 43200"/>
                <a:gd name="T3" fmla="*/ 204 h 43155"/>
                <a:gd name="T4" fmla="*/ 98 w 43200"/>
                <a:gd name="T5" fmla="*/ 102 h 4315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55"/>
                <a:gd name="T11" fmla="*/ 43200 w 43200"/>
                <a:gd name="T12" fmla="*/ 43155 h 43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07" name="Picture 97" descr="light_shadow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96" name="Line 98"/>
          <p:cNvSpPr>
            <a:spLocks noChangeShapeType="1"/>
          </p:cNvSpPr>
          <p:nvPr/>
        </p:nvSpPr>
        <p:spPr bwMode="auto">
          <a:xfrm>
            <a:off x="4278313" y="4019729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Line 100"/>
          <p:cNvSpPr>
            <a:spLocks noChangeShapeType="1"/>
          </p:cNvSpPr>
          <p:nvPr/>
        </p:nvSpPr>
        <p:spPr bwMode="auto">
          <a:xfrm>
            <a:off x="3887788" y="5238750"/>
            <a:ext cx="4256087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9" name="Line 101"/>
          <p:cNvSpPr>
            <a:spLocks noChangeShapeType="1"/>
          </p:cNvSpPr>
          <p:nvPr/>
        </p:nvSpPr>
        <p:spPr bwMode="auto">
          <a:xfrm>
            <a:off x="2620617" y="6553200"/>
            <a:ext cx="5075583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Rectangle 102"/>
          <p:cNvSpPr>
            <a:spLocks noChangeArrowheads="1"/>
          </p:cNvSpPr>
          <p:nvPr/>
        </p:nvSpPr>
        <p:spPr bwMode="auto">
          <a:xfrm>
            <a:off x="0" y="609600"/>
            <a:ext cx="9144000" cy="14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XD, 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ban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trương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27432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7432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60325"/>
            <a:ext cx="55546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76200"/>
            <a:ext cx="52004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III- NHIỆM VỤ, GIẢI </a:t>
            </a:r>
            <a:r>
              <a:rPr lang="en-US" sz="2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PHÁP</a:t>
            </a:r>
            <a:endParaRPr lang="en-US" sz="2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006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1" name="AutoShape 3"/>
          <p:cNvSpPr>
            <a:spLocks noChangeArrowheads="1"/>
          </p:cNvSpPr>
          <p:nvPr/>
        </p:nvSpPr>
        <p:spPr bwMode="gray">
          <a:xfrm>
            <a:off x="5037402" y="2819400"/>
            <a:ext cx="3801798" cy="3667125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2" name="AutoShape 4"/>
          <p:cNvSpPr>
            <a:spLocks noChangeArrowheads="1"/>
          </p:cNvSpPr>
          <p:nvPr/>
        </p:nvSpPr>
        <p:spPr bwMode="gray">
          <a:xfrm>
            <a:off x="5105400" y="2884486"/>
            <a:ext cx="3733800" cy="3744914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8773" name="Group 5"/>
          <p:cNvGrpSpPr>
            <a:grpSpLocks/>
          </p:cNvGrpSpPr>
          <p:nvPr/>
        </p:nvGrpSpPr>
        <p:grpSpPr bwMode="auto">
          <a:xfrm>
            <a:off x="695325" y="2219999"/>
            <a:ext cx="3143250" cy="466725"/>
            <a:chOff x="752" y="1413"/>
            <a:chExt cx="1321" cy="294"/>
          </a:xfrm>
        </p:grpSpPr>
        <p:sp>
          <p:nvSpPr>
            <p:cNvPr id="288774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659A1E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75" name="AutoShape 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76" name="AutoShape 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8777" name="Group 9"/>
          <p:cNvGrpSpPr>
            <a:grpSpLocks/>
          </p:cNvGrpSpPr>
          <p:nvPr/>
        </p:nvGrpSpPr>
        <p:grpSpPr bwMode="auto">
          <a:xfrm>
            <a:off x="5191125" y="2219999"/>
            <a:ext cx="3143250" cy="466725"/>
            <a:chOff x="3623" y="1413"/>
            <a:chExt cx="1321" cy="294"/>
          </a:xfrm>
        </p:grpSpPr>
        <p:sp>
          <p:nvSpPr>
            <p:cNvPr id="288778" name="AutoShape 10"/>
            <p:cNvSpPr>
              <a:spLocks noChangeArrowheads="1"/>
            </p:cNvSpPr>
            <p:nvPr/>
          </p:nvSpPr>
          <p:spPr bwMode="gray">
            <a:xfrm>
              <a:off x="3623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8902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9020"/>
                    <a:invGamma/>
                  </a:schemeClr>
                </a:gs>
              </a:gsLst>
              <a:lin ang="0" scaled="1"/>
            </a:gradFill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79" name="AutoShape 11"/>
            <p:cNvSpPr>
              <a:spLocks noChangeArrowheads="1"/>
            </p:cNvSpPr>
            <p:nvPr/>
          </p:nvSpPr>
          <p:spPr bwMode="gray">
            <a:xfrm flipH="1">
              <a:off x="4878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80" name="AutoShape 12"/>
            <p:cNvSpPr>
              <a:spLocks noChangeArrowheads="1"/>
            </p:cNvSpPr>
            <p:nvPr/>
          </p:nvSpPr>
          <p:spPr bwMode="gray">
            <a:xfrm>
              <a:off x="363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8781" name="AutoShape 13"/>
          <p:cNvSpPr>
            <a:spLocks noChangeArrowheads="1"/>
          </p:cNvSpPr>
          <p:nvPr/>
        </p:nvSpPr>
        <p:spPr bwMode="gray">
          <a:xfrm>
            <a:off x="152400" y="2808982"/>
            <a:ext cx="3792768" cy="3686889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2" name="Text Box 18"/>
          <p:cNvSpPr txBox="1">
            <a:spLocks noChangeArrowheads="1"/>
          </p:cNvSpPr>
          <p:nvPr/>
        </p:nvSpPr>
        <p:spPr bwMode="white">
          <a:xfrm>
            <a:off x="762000" y="2209800"/>
            <a:ext cx="3048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i="1" dirty="0" smtClean="0">
                <a:solidFill>
                  <a:srgbClr val="FFFF00"/>
                </a:solidFill>
              </a:rPr>
              <a:t>a. </a:t>
            </a:r>
            <a:r>
              <a:rPr lang="en-US" sz="2200" b="1" i="1" dirty="0" err="1" smtClean="0">
                <a:solidFill>
                  <a:srgbClr val="FFFF00"/>
                </a:solidFill>
              </a:rPr>
              <a:t>Về</a:t>
            </a:r>
            <a:r>
              <a:rPr lang="en-US" sz="2200" b="1" i="1" dirty="0" smtClean="0">
                <a:solidFill>
                  <a:srgbClr val="FFFF00"/>
                </a:solidFill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</a:rPr>
              <a:t>tổ</a:t>
            </a:r>
            <a:r>
              <a:rPr lang="en-US" sz="2200" b="1" i="1" dirty="0">
                <a:solidFill>
                  <a:srgbClr val="FFFF00"/>
                </a:solidFill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</a:rPr>
              <a:t>chức</a:t>
            </a:r>
            <a:r>
              <a:rPr lang="en-US" sz="2200" b="1" i="1" dirty="0">
                <a:solidFill>
                  <a:srgbClr val="FFFF00"/>
                </a:solidFill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</a:rPr>
              <a:t>bộ</a:t>
            </a:r>
            <a:r>
              <a:rPr lang="en-US" sz="2200" b="1" i="1" dirty="0">
                <a:solidFill>
                  <a:srgbClr val="FFFF00"/>
                </a:solidFill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</a:rPr>
              <a:t>máy</a:t>
            </a:r>
            <a:endParaRPr lang="en-US" sz="2200" b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288783" name="Text Box 18"/>
          <p:cNvSpPr txBox="1">
            <a:spLocks noChangeArrowheads="1"/>
          </p:cNvSpPr>
          <p:nvPr/>
        </p:nvSpPr>
        <p:spPr bwMode="white">
          <a:xfrm>
            <a:off x="5181600" y="2259687"/>
            <a:ext cx="3200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200" b="1" i="1" dirty="0" smtClean="0"/>
              <a:t>b. </a:t>
            </a:r>
            <a:r>
              <a:rPr lang="en-US" sz="2200" b="1" i="1" dirty="0" err="1" smtClean="0"/>
              <a:t>Về</a:t>
            </a:r>
            <a:r>
              <a:rPr lang="en-US" sz="2200" b="1" i="1" dirty="0" smtClean="0"/>
              <a:t> </a:t>
            </a:r>
            <a:r>
              <a:rPr lang="en-US" sz="2200" b="1" i="1" dirty="0" err="1"/>
              <a:t>công</a:t>
            </a:r>
            <a:r>
              <a:rPr lang="en-US" sz="2200" b="1" i="1" dirty="0"/>
              <a:t> </a:t>
            </a:r>
            <a:r>
              <a:rPr lang="en-US" sz="2200" b="1" i="1" dirty="0" err="1"/>
              <a:t>tác</a:t>
            </a:r>
            <a:r>
              <a:rPr lang="en-US" sz="2200" b="1" i="1" dirty="0"/>
              <a:t> </a:t>
            </a:r>
            <a:r>
              <a:rPr lang="en-US" sz="2200" b="1" i="1" dirty="0" err="1"/>
              <a:t>cán</a:t>
            </a:r>
            <a:r>
              <a:rPr lang="en-US" sz="2200" b="1" i="1" dirty="0"/>
              <a:t> </a:t>
            </a:r>
            <a:r>
              <a:rPr lang="en-US" sz="2200" b="1" i="1" dirty="0" err="1"/>
              <a:t>bộ</a:t>
            </a:r>
            <a:endParaRPr lang="en-US" sz="2200" dirty="0"/>
          </a:p>
        </p:txBody>
      </p:sp>
      <p:sp>
        <p:nvSpPr>
          <p:cNvPr id="288784" name="AutoShape 16"/>
          <p:cNvSpPr>
            <a:spLocks noChangeArrowheads="1"/>
          </p:cNvSpPr>
          <p:nvPr/>
        </p:nvSpPr>
        <p:spPr bwMode="blackGray">
          <a:xfrm rot="-10793605" flipH="1" flipV="1">
            <a:off x="3950139" y="3508375"/>
            <a:ext cx="1086560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7" name="Text Box 19"/>
          <p:cNvSpPr txBox="1">
            <a:spLocks noChangeArrowheads="1"/>
          </p:cNvSpPr>
          <p:nvPr/>
        </p:nvSpPr>
        <p:spPr bwMode="gray">
          <a:xfrm>
            <a:off x="5364824" y="2802928"/>
            <a:ext cx="3583939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C.tác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19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8788" name="Text Box 20"/>
          <p:cNvSpPr txBox="1">
            <a:spLocks noChangeArrowheads="1"/>
          </p:cNvSpPr>
          <p:nvPr/>
        </p:nvSpPr>
        <p:spPr bwMode="gray">
          <a:xfrm>
            <a:off x="5029200" y="4038600"/>
            <a:ext cx="4114800" cy="291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</a:pPr>
            <a:r>
              <a:rPr lang="en-US" sz="1900" b="1" i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 </a:t>
            </a:r>
            <a:r>
              <a:rPr lang="en-US" sz="19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19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ngũ</a:t>
            </a:r>
            <a:r>
              <a:rPr lang="en-US" sz="19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XD C/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sách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thu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hút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C.trị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; </a:t>
            </a:r>
            <a:endParaRPr lang="en-US" sz="19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200"/>
              </a:spcBef>
              <a:spcAft>
                <a:spcPts val="200"/>
              </a:spcAft>
            </a:pPr>
            <a:r>
              <a:rPr lang="en-US" sz="1900" b="1" i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19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Khuyến</a:t>
            </a:r>
            <a:r>
              <a:rPr lang="en-US" sz="19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khích</a:t>
            </a:r>
            <a:r>
              <a:rPr lang="en-US" sz="19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19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19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khuyết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Quy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trách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đứng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cán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nhũng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8789" name="Group 21"/>
          <p:cNvGrpSpPr>
            <a:grpSpLocks/>
          </p:cNvGrpSpPr>
          <p:nvPr/>
        </p:nvGrpSpPr>
        <p:grpSpPr bwMode="auto">
          <a:xfrm>
            <a:off x="5084021" y="2950421"/>
            <a:ext cx="246371" cy="246371"/>
            <a:chOff x="2928" y="2208"/>
            <a:chExt cx="262" cy="262"/>
          </a:xfrm>
          <a:solidFill>
            <a:srgbClr val="993366"/>
          </a:solidFill>
        </p:grpSpPr>
        <p:sp>
          <p:nvSpPr>
            <p:cNvPr id="288790" name="Oval 22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91" name="Oval 23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8792" name="Group 24"/>
          <p:cNvGrpSpPr>
            <a:grpSpLocks/>
          </p:cNvGrpSpPr>
          <p:nvPr/>
        </p:nvGrpSpPr>
        <p:grpSpPr bwMode="auto">
          <a:xfrm>
            <a:off x="5029200" y="3944629"/>
            <a:ext cx="246371" cy="246371"/>
            <a:chOff x="2928" y="2208"/>
            <a:chExt cx="262" cy="262"/>
          </a:xfrm>
          <a:solidFill>
            <a:srgbClr val="993366"/>
          </a:solidFill>
        </p:grpSpPr>
        <p:sp>
          <p:nvSpPr>
            <p:cNvPr id="288793" name="Oval 25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94" name="Oval 26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8796" name="AutoShape 28"/>
          <p:cNvSpPr>
            <a:spLocks noChangeArrowheads="1"/>
          </p:cNvSpPr>
          <p:nvPr/>
        </p:nvSpPr>
        <p:spPr bwMode="gray">
          <a:xfrm>
            <a:off x="152400" y="2895600"/>
            <a:ext cx="3744437" cy="1171753"/>
          </a:xfrm>
          <a:prstGeom prst="roundRect">
            <a:avLst>
              <a:gd name="adj" fmla="val 20459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rgbClr val="C68AD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97" name="AutoShape 29"/>
          <p:cNvSpPr>
            <a:spLocks noChangeArrowheads="1"/>
          </p:cNvSpPr>
          <p:nvPr/>
        </p:nvSpPr>
        <p:spPr bwMode="gray">
          <a:xfrm>
            <a:off x="228600" y="4191000"/>
            <a:ext cx="3592037" cy="1316182"/>
          </a:xfrm>
          <a:prstGeom prst="roundRect">
            <a:avLst>
              <a:gd name="adj" fmla="val 19666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rgbClr val="C68AD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98" name="AutoShape 30"/>
          <p:cNvSpPr>
            <a:spLocks noChangeArrowheads="1"/>
          </p:cNvSpPr>
          <p:nvPr/>
        </p:nvSpPr>
        <p:spPr bwMode="gray">
          <a:xfrm>
            <a:off x="228599" y="5591175"/>
            <a:ext cx="3609975" cy="1038225"/>
          </a:xfrm>
          <a:prstGeom prst="roundRect">
            <a:avLst>
              <a:gd name="adj" fmla="val 20922"/>
            </a:avLst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algn="ctr">
                <a:solidFill>
                  <a:srgbClr val="C68AD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99" name="Rectangle 31"/>
          <p:cNvSpPr>
            <a:spLocks noChangeArrowheads="1"/>
          </p:cNvSpPr>
          <p:nvPr/>
        </p:nvSpPr>
        <p:spPr bwMode="gray">
          <a:xfrm>
            <a:off x="152401" y="2838271"/>
            <a:ext cx="379276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latin typeface="Arial" pitchFamily="34" charset="0"/>
                <a:cs typeface="Arial" pitchFamily="34" charset="0"/>
              </a:rPr>
              <a:t>H</a:t>
            </a:r>
            <a:r>
              <a:rPr lang="en-US" sz="1900" b="1" u="sng" dirty="0" err="1" smtClean="0">
                <a:latin typeface="Arial" pitchFamily="34" charset="0"/>
                <a:cs typeface="Arial" pitchFamily="34" charset="0"/>
              </a:rPr>
              <a:t>oàn</a:t>
            </a:r>
            <a:r>
              <a:rPr lang="en-US" sz="19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 smtClean="0">
                <a:latin typeface="Arial" pitchFamily="34" charset="0"/>
                <a:cs typeface="Arial" pitchFamily="34" charset="0"/>
              </a:rPr>
              <a:t>tổ</a:t>
            </a:r>
            <a:r>
              <a:rPr lang="en-US" sz="1900" b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19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19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hệ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C.trị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N.nước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quản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"</a:t>
            </a:r>
            <a:endParaRPr lang="en-US" sz="19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8800" name="Rectangle 32"/>
          <p:cNvSpPr>
            <a:spLocks noChangeArrowheads="1"/>
          </p:cNvSpPr>
          <p:nvPr/>
        </p:nvSpPr>
        <p:spPr bwMode="gray">
          <a:xfrm>
            <a:off x="228600" y="4124583"/>
            <a:ext cx="3886200" cy="132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ràng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TW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phương</a:t>
            </a:r>
            <a:endParaRPr lang="en-US" sz="19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1900" b="1" u="sng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1900" b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1900" b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ở 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đ/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19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8801" name="Rectangle 33"/>
          <p:cNvSpPr>
            <a:spLocks noChangeArrowheads="1"/>
          </p:cNvSpPr>
          <p:nvPr/>
        </p:nvSpPr>
        <p:spPr bwMode="gray">
          <a:xfrm>
            <a:off x="165363" y="5562600"/>
            <a:ext cx="3797037" cy="114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ẩy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1900" b="1" u="sng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giản</a:t>
            </a:r>
            <a:r>
              <a:rPr lang="en-US" sz="1900" b="1" u="sng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1900" b="1" u="sng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u="sng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gắn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ngũ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chức</a:t>
            </a:r>
            <a:endParaRPr lang="en-US" sz="19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8802" name="AutoShape 34"/>
          <p:cNvSpPr>
            <a:spLocks noChangeArrowheads="1"/>
          </p:cNvSpPr>
          <p:nvPr/>
        </p:nvSpPr>
        <p:spPr bwMode="blackGray">
          <a:xfrm rot="10793605" flipV="1">
            <a:off x="4016944" y="4113212"/>
            <a:ext cx="1087754" cy="755650"/>
          </a:xfrm>
          <a:prstGeom prst="rightArrow">
            <a:avLst>
              <a:gd name="adj1" fmla="val 46509"/>
              <a:gd name="adj2" fmla="val 42098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3" name="Text Box 9"/>
          <p:cNvSpPr txBox="1">
            <a:spLocks noChangeArrowheads="1"/>
          </p:cNvSpPr>
          <p:nvPr/>
        </p:nvSpPr>
        <p:spPr bwMode="gray">
          <a:xfrm>
            <a:off x="152400" y="0"/>
            <a:ext cx="8991600" cy="17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b="1" i="1" dirty="0">
                <a:solidFill>
                  <a:srgbClr val="C00000"/>
                </a:solidFill>
              </a:rPr>
              <a:t>2. </a:t>
            </a:r>
            <a:r>
              <a:rPr lang="en-US" sz="2200" b="1" i="1" dirty="0" err="1">
                <a:solidFill>
                  <a:srgbClr val="C00000"/>
                </a:solidFill>
              </a:rPr>
              <a:t>Đổi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mới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nội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>
                <a:solidFill>
                  <a:srgbClr val="C00000"/>
                </a:solidFill>
              </a:rPr>
              <a:t>dung, </a:t>
            </a:r>
            <a:r>
              <a:rPr lang="en-US" sz="2200" b="1" i="1" dirty="0" err="1">
                <a:solidFill>
                  <a:srgbClr val="C00000"/>
                </a:solidFill>
              </a:rPr>
              <a:t>phương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thức</a:t>
            </a:r>
            <a:r>
              <a:rPr lang="en-US" sz="2200" b="1" i="1" dirty="0" smtClean="0">
                <a:solidFill>
                  <a:srgbClr val="C00000"/>
                </a:solidFill>
              </a:rPr>
              <a:t>, </a:t>
            </a:r>
            <a:r>
              <a:rPr lang="en-US" sz="2200" b="1" i="1" dirty="0" err="1">
                <a:solidFill>
                  <a:srgbClr val="C00000"/>
                </a:solidFill>
              </a:rPr>
              <a:t>nâng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cao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chất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lượng</a:t>
            </a:r>
            <a:r>
              <a:rPr lang="en-US" sz="2200" b="1" i="1" dirty="0">
                <a:solidFill>
                  <a:srgbClr val="C00000"/>
                </a:solidFill>
              </a:rPr>
              <a:t>,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hiệu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quả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C.tác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tuyên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</a:rPr>
              <a:t>truyền</a:t>
            </a:r>
            <a:r>
              <a:rPr lang="en-US" sz="2200" b="1" i="1" dirty="0">
                <a:solidFill>
                  <a:srgbClr val="C00000"/>
                </a:solidFill>
              </a:rPr>
              <a:t>,</a:t>
            </a:r>
            <a:r>
              <a:rPr lang="en-US" sz="2000" b="1" i="1" dirty="0"/>
              <a:t> </a:t>
            </a:r>
            <a:r>
              <a:rPr lang="en-US" sz="2000" b="1" i="1" dirty="0" err="1"/>
              <a:t>vận</a:t>
            </a:r>
            <a:r>
              <a:rPr lang="en-US" sz="2000" b="1" i="1" dirty="0"/>
              <a:t> </a:t>
            </a:r>
            <a:r>
              <a:rPr lang="en-US" sz="2000" b="1" i="1" dirty="0" err="1" smtClean="0"/>
              <a:t>động</a:t>
            </a:r>
            <a:r>
              <a:rPr lang="en-US" sz="2000" b="1" i="1" dirty="0" smtClean="0"/>
              <a:t> </a:t>
            </a:r>
            <a:r>
              <a:rPr lang="en-US" sz="2000" b="1" dirty="0" err="1" smtClean="0"/>
              <a:t>cán</a:t>
            </a:r>
            <a:r>
              <a:rPr lang="en-US" sz="2000" b="1" dirty="0" smtClean="0"/>
              <a:t> </a:t>
            </a:r>
            <a:r>
              <a:rPr lang="en-US" sz="2000" b="1" dirty="0" err="1"/>
              <a:t>bộ</a:t>
            </a:r>
            <a:r>
              <a:rPr lang="en-US" sz="2000" b="1" dirty="0"/>
              <a:t>, </a:t>
            </a:r>
            <a:r>
              <a:rPr lang="en-US" sz="2000" b="1" dirty="0" err="1"/>
              <a:t>đảng</a:t>
            </a:r>
            <a:r>
              <a:rPr lang="en-US" sz="2000" b="1" dirty="0"/>
              <a:t> </a:t>
            </a:r>
            <a:r>
              <a:rPr lang="en-US" sz="2000" b="1" dirty="0" err="1"/>
              <a:t>viên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r>
              <a:rPr lang="en-US" sz="2000" b="1" dirty="0"/>
              <a:t> </a:t>
            </a:r>
            <a:r>
              <a:rPr lang="en-US" sz="2000" b="1" dirty="0" err="1"/>
              <a:t>dân</a:t>
            </a:r>
            <a:r>
              <a:rPr lang="en-US" sz="2000" b="1" dirty="0"/>
              <a:t> </a:t>
            </a:r>
            <a:r>
              <a:rPr lang="en-US" sz="2000" b="1" dirty="0" err="1"/>
              <a:t>thực</a:t>
            </a:r>
            <a:r>
              <a:rPr lang="en-US" sz="2000" b="1" dirty="0"/>
              <a:t> </a:t>
            </a:r>
            <a:r>
              <a:rPr lang="en-US" sz="2000" b="1" dirty="0" err="1"/>
              <a:t>hiện</a:t>
            </a:r>
            <a:r>
              <a:rPr lang="en-US" sz="2000" b="1" dirty="0"/>
              <a:t> </a:t>
            </a:r>
            <a:r>
              <a:rPr lang="en-US" sz="2000" b="1" dirty="0" err="1"/>
              <a:t>chủ</a:t>
            </a:r>
            <a:r>
              <a:rPr lang="en-US" sz="2000" b="1" dirty="0"/>
              <a:t> </a:t>
            </a:r>
            <a:r>
              <a:rPr lang="en-US" sz="2000" b="1" dirty="0" err="1"/>
              <a:t>trương</a:t>
            </a:r>
            <a:r>
              <a:rPr lang="en-US" sz="2000" b="1" dirty="0"/>
              <a:t>,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lối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Đảng</a:t>
            </a:r>
            <a:r>
              <a:rPr lang="en-US" sz="2000" b="1" dirty="0"/>
              <a:t>, </a:t>
            </a:r>
            <a:r>
              <a:rPr lang="en-US" sz="2000" b="1" dirty="0" smtClean="0"/>
              <a:t>C/</a:t>
            </a:r>
            <a:r>
              <a:rPr lang="en-US" sz="2000" b="1" dirty="0" err="1" smtClean="0"/>
              <a:t>sách</a:t>
            </a:r>
            <a:r>
              <a:rPr lang="en-US" sz="2000" b="1" dirty="0"/>
              <a:t>, </a:t>
            </a:r>
            <a:r>
              <a:rPr lang="en-US" sz="2000" b="1" dirty="0" err="1"/>
              <a:t>pháp</a:t>
            </a:r>
            <a:r>
              <a:rPr lang="en-US" sz="2000" b="1" dirty="0"/>
              <a:t> </a:t>
            </a:r>
            <a:r>
              <a:rPr lang="en-US" sz="2000" b="1" dirty="0" err="1"/>
              <a:t>luật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Nhà</a:t>
            </a:r>
            <a:r>
              <a:rPr lang="en-US" sz="2000" b="1" dirty="0"/>
              <a:t> </a:t>
            </a:r>
            <a:r>
              <a:rPr lang="en-US" sz="2000" b="1" dirty="0" err="1" smtClean="0"/>
              <a:t>nước</a:t>
            </a:r>
            <a:r>
              <a:rPr lang="en-US" sz="2000" b="1" dirty="0" smtClean="0"/>
              <a:t>…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b="1" dirty="0" err="1">
                <a:solidFill>
                  <a:srgbClr val="0000CC"/>
                </a:solidFill>
              </a:rPr>
              <a:t>Thực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hiện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tốt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quy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chế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>
                <a:solidFill>
                  <a:srgbClr val="006600"/>
                </a:solidFill>
              </a:rPr>
              <a:t>“</a:t>
            </a:r>
            <a:r>
              <a:rPr lang="en-US" sz="2000" b="1" dirty="0" err="1">
                <a:solidFill>
                  <a:srgbClr val="006600"/>
                </a:solidFill>
              </a:rPr>
              <a:t>dân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chủ</a:t>
            </a:r>
            <a:r>
              <a:rPr lang="en-US" sz="2000" b="1" dirty="0">
                <a:solidFill>
                  <a:srgbClr val="006600"/>
                </a:solidFill>
              </a:rPr>
              <a:t> ở </a:t>
            </a:r>
            <a:r>
              <a:rPr lang="en-US" sz="2000" b="1" dirty="0" err="1">
                <a:solidFill>
                  <a:srgbClr val="006600"/>
                </a:solidFill>
              </a:rPr>
              <a:t>cơ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sở</a:t>
            </a:r>
            <a:r>
              <a:rPr lang="en-US" sz="2000" b="1" dirty="0">
                <a:solidFill>
                  <a:srgbClr val="006600"/>
                </a:solidFill>
              </a:rPr>
              <a:t>”; </a:t>
            </a:r>
            <a:r>
              <a:rPr lang="en-US" sz="2000" b="1" dirty="0" err="1">
                <a:solidFill>
                  <a:srgbClr val="0000CC"/>
                </a:solidFill>
              </a:rPr>
              <a:t>với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phương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châm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>
                <a:solidFill>
                  <a:srgbClr val="006600"/>
                </a:solidFill>
              </a:rPr>
              <a:t>"</a:t>
            </a:r>
            <a:r>
              <a:rPr lang="en-US" sz="2000" b="1" i="1" dirty="0" err="1">
                <a:solidFill>
                  <a:srgbClr val="006600"/>
                </a:solidFill>
              </a:rPr>
              <a:t>Dân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biết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dân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bàn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dân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làm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dân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kiểm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tra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dân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giám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sát</a:t>
            </a:r>
            <a:r>
              <a:rPr lang="en-US" sz="2000" b="1" i="1" dirty="0">
                <a:solidFill>
                  <a:srgbClr val="006600"/>
                </a:solidFill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</a:rPr>
              <a:t>dân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thụ</a:t>
            </a:r>
            <a:r>
              <a:rPr lang="en-US" sz="2000" b="1" i="1" dirty="0">
                <a:solidFill>
                  <a:srgbClr val="006600"/>
                </a:solidFill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</a:rPr>
              <a:t>hưởng</a:t>
            </a:r>
            <a:r>
              <a:rPr lang="en-US" sz="2000" b="1" dirty="0">
                <a:solidFill>
                  <a:srgbClr val="006600"/>
                </a:solidFill>
              </a:rPr>
              <a:t>".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1752600"/>
            <a:ext cx="883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C.tác</a:t>
            </a:r>
            <a:r>
              <a:rPr lang="en-US" sz="2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2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endParaRPr lang="en-US" sz="2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00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3"/>
          <p:cNvSpPr>
            <a:spLocks noChangeArrowheads="1"/>
          </p:cNvSpPr>
          <p:nvPr/>
        </p:nvSpPr>
        <p:spPr bwMode="gray">
          <a:xfrm>
            <a:off x="152401" y="612037"/>
            <a:ext cx="8686800" cy="1216763"/>
          </a:xfrm>
          <a:prstGeom prst="roundRect">
            <a:avLst>
              <a:gd name="adj" fmla="val 11921"/>
            </a:avLst>
          </a:prstGeom>
          <a:solidFill>
            <a:schemeClr val="accent1">
              <a:lumMod val="50000"/>
            </a:schemeClr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gray">
          <a:xfrm>
            <a:off x="121268" y="2301462"/>
            <a:ext cx="8855426" cy="2118138"/>
          </a:xfrm>
          <a:prstGeom prst="roundRect">
            <a:avLst>
              <a:gd name="adj" fmla="val 11921"/>
            </a:avLst>
          </a:prstGeom>
          <a:solidFill>
            <a:srgbClr val="000066"/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gray">
          <a:xfrm>
            <a:off x="129207" y="4997450"/>
            <a:ext cx="8855425" cy="1708150"/>
          </a:xfrm>
          <a:prstGeom prst="roundRect">
            <a:avLst>
              <a:gd name="adj" fmla="val 11921"/>
            </a:avLst>
          </a:prstGeom>
          <a:solidFill>
            <a:srgbClr val="660066"/>
          </a:soli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gray">
          <a:xfrm flipV="1">
            <a:off x="335017" y="1676400"/>
            <a:ext cx="8515240" cy="609600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gray">
          <a:xfrm flipV="1">
            <a:off x="254369" y="-55565"/>
            <a:ext cx="8489892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39000">
                <a:schemeClr val="accent1">
                  <a:lumMod val="75000"/>
                </a:schemeClr>
              </a:gs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gray">
          <a:xfrm flipV="1">
            <a:off x="277694" y="4287837"/>
            <a:ext cx="8618774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660066">
                  <a:alpha val="49000"/>
                </a:srgbClr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1273" name="Picture 9" descr="Pictu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31389" y="641727"/>
            <a:ext cx="987811" cy="84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Pictu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52400" y="2506035"/>
            <a:ext cx="1089147" cy="92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Pictur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8791" y="5029200"/>
            <a:ext cx="898009" cy="76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AutoShape 12"/>
          <p:cNvSpPr>
            <a:spLocks noChangeArrowheads="1"/>
          </p:cNvSpPr>
          <p:nvPr/>
        </p:nvSpPr>
        <p:spPr bwMode="gray">
          <a:xfrm>
            <a:off x="1098487" y="152400"/>
            <a:ext cx="7007352" cy="685800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gray">
          <a:xfrm>
            <a:off x="748120" y="2035314"/>
            <a:ext cx="7708087" cy="669386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gray">
          <a:xfrm>
            <a:off x="533400" y="4648200"/>
            <a:ext cx="8077200" cy="669386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gray">
          <a:xfrm>
            <a:off x="231389" y="813137"/>
            <a:ext cx="8607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Wingdings" pitchFamily="2" charset="2"/>
              <a:buChar char="v"/>
            </a:pPr>
            <a:r>
              <a:rPr lang="en-US" sz="2000" b="1" i="1" dirty="0" err="1">
                <a:solidFill>
                  <a:srgbClr val="FFFF00"/>
                </a:solidFill>
              </a:rPr>
              <a:t>C</a:t>
            </a:r>
            <a:r>
              <a:rPr lang="en-US" sz="2000" b="1" i="1" dirty="0" err="1" smtClean="0">
                <a:solidFill>
                  <a:srgbClr val="FFFF00"/>
                </a:solidFill>
              </a:rPr>
              <a:t>hủ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động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phòng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ngừa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ngăn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chặn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khuyết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điểm</a:t>
            </a:r>
            <a:r>
              <a:rPr lang="en-US" sz="2000" b="1" i="1" dirty="0">
                <a:solidFill>
                  <a:srgbClr val="FFFF00"/>
                </a:solidFill>
              </a:rPr>
              <a:t>, vi </a:t>
            </a:r>
            <a:r>
              <a:rPr lang="en-US" sz="2000" b="1" i="1" dirty="0" err="1">
                <a:solidFill>
                  <a:srgbClr val="FFFF00"/>
                </a:solidFill>
              </a:rPr>
              <a:t>phạm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của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tổ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chức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đảng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cán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bộ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đảng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viên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từ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sớm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từ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xa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không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để</a:t>
            </a:r>
            <a:r>
              <a:rPr lang="en-US" sz="2000" b="1" i="1" dirty="0">
                <a:solidFill>
                  <a:srgbClr val="FFFF00"/>
                </a:solidFill>
              </a:rPr>
              <a:t> vi </a:t>
            </a:r>
            <a:r>
              <a:rPr lang="en-US" sz="2000" b="1" i="1" dirty="0" err="1">
                <a:solidFill>
                  <a:srgbClr val="FFFF00"/>
                </a:solidFill>
              </a:rPr>
              <a:t>phạm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nhỏ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tích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tụ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thành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sai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phạm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lớn</a:t>
            </a:r>
            <a:r>
              <a:rPr lang="en-US" sz="2000" b="1" i="1" dirty="0">
                <a:solidFill>
                  <a:srgbClr val="FFFF00"/>
                </a:solidFill>
              </a:rPr>
              <a:t>. 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gray">
          <a:xfrm>
            <a:off x="152400" y="2737088"/>
            <a:ext cx="8824293" cy="168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Chú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trọng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nêu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cao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tinh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thần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tự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giác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tự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kiểm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tra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tự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phê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bình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và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phê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bình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trong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chấp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hành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chủ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trương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đường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lối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của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Đảng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tuân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thủ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pháp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luật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tu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dưỡng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rèn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luyện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phẩm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chất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chính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trị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đạo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đức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endParaRPr lang="en-US" sz="20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Mọi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đảng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viên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phải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gương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mẫu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nói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đôi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với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làm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thực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hiện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nghiêm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Điều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lệ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Đảng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chủ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trương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đường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lối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của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Đảng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pháp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luật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của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Nhà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nước</a:t>
            </a:r>
            <a:endParaRPr lang="en-US" sz="2000" b="1" i="1" dirty="0">
              <a:solidFill>
                <a:srgbClr val="FFFF00"/>
              </a:solidFill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gray">
          <a:xfrm>
            <a:off x="152401" y="5334000"/>
            <a:ext cx="8824292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Đổi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mới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nâng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cao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chất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lượng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học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tập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quán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triệt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NQ </a:t>
            </a:r>
            <a:r>
              <a:rPr lang="en-US" sz="2000" b="1" dirty="0" err="1" smtClean="0">
                <a:solidFill>
                  <a:srgbClr val="FFFF00"/>
                </a:solidFill>
              </a:rPr>
              <a:t>Đảng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theo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hướng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mở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rộng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đối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tượng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tham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gia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tăng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cường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hội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nghị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chuyên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đề</a:t>
            </a:r>
            <a:r>
              <a:rPr lang="en-US" sz="2000" b="1" dirty="0" smtClean="0">
                <a:solidFill>
                  <a:srgbClr val="FFFF00"/>
                </a:solidFill>
              </a:rPr>
              <a:t>…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Thực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hiện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hiệu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quả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việc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học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tập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và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làm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theo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tư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tưởng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đạo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đức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phong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cách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Hồ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Minh…/…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gray">
          <a:xfrm>
            <a:off x="990600" y="130314"/>
            <a:ext cx="71152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giám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khách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khoa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chặt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chẽ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gray">
          <a:xfrm>
            <a:off x="748120" y="2035314"/>
            <a:ext cx="77080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trách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gương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đầu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gray">
          <a:xfrm>
            <a:off x="443319" y="4656541"/>
            <a:ext cx="839588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H/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C.tác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lề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TW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sở</a:t>
            </a:r>
            <a:endParaRPr lang="en-US" sz="19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6200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7400" y="-1"/>
            <a:ext cx="7086600" cy="1792799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0"/>
            <a:ext cx="70866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/>
              <a:t> 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Nghị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quyết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29,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ngày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17/11/2022 </a:t>
            </a:r>
          </a:p>
          <a:p>
            <a:pPr algn="ctr"/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tục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đẩy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mạnh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nghiệp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hóa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      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hóa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đất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2030,    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tầm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nhìn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2045</a:t>
            </a:r>
            <a:endParaRPr lang="en-US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3576"/>
            <a:ext cx="8458200" cy="4958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Freeform 4"/>
          <p:cNvSpPr>
            <a:spLocks/>
          </p:cNvSpPr>
          <p:nvPr/>
        </p:nvSpPr>
        <p:spPr bwMode="gray">
          <a:xfrm>
            <a:off x="84785" y="4868397"/>
            <a:ext cx="1487526" cy="1861267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0070C0">
                  <a:lumMod val="47000"/>
                  <a:lumOff val="53000"/>
                </a:srgbClr>
              </a:gs>
              <a:gs pos="50000">
                <a:srgbClr val="33CCCC">
                  <a:gamma/>
                  <a:tint val="21176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2949" name="Freeform 5"/>
          <p:cNvSpPr>
            <a:spLocks/>
          </p:cNvSpPr>
          <p:nvPr/>
        </p:nvSpPr>
        <p:spPr bwMode="gray">
          <a:xfrm rot="10800000">
            <a:off x="3008274" y="881933"/>
            <a:ext cx="1487526" cy="1861267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0070C0">
                  <a:lumMod val="47000"/>
                  <a:lumOff val="53000"/>
                </a:srgbClr>
              </a:gs>
              <a:gs pos="50000">
                <a:srgbClr val="33CCCC">
                  <a:gamma/>
                  <a:tint val="21176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gray">
          <a:xfrm>
            <a:off x="330558" y="1066800"/>
            <a:ext cx="4038600" cy="5355093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gray">
          <a:xfrm>
            <a:off x="4515104" y="5013539"/>
            <a:ext cx="1352296" cy="1692061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rgbClr val="DFE29A">
                <a:alpha val="38000"/>
              </a:srgb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52" name="Freeform 8"/>
          <p:cNvSpPr>
            <a:spLocks/>
          </p:cNvSpPr>
          <p:nvPr/>
        </p:nvSpPr>
        <p:spPr bwMode="gray">
          <a:xfrm rot="10800000">
            <a:off x="7639304" y="838199"/>
            <a:ext cx="1352296" cy="1692061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solidFill>
            <a:srgbClr val="FFC000"/>
          </a:solidFill>
          <a:ln w="0">
            <a:solidFill>
              <a:srgbClr val="DFE29A">
                <a:alpha val="38000"/>
              </a:srgbClr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gray">
          <a:xfrm>
            <a:off x="4724400" y="1066800"/>
            <a:ext cx="4114800" cy="53550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gray">
          <a:xfrm>
            <a:off x="76200" y="76200"/>
            <a:ext cx="3429000" cy="443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 - TÌNH </a:t>
            </a:r>
            <a:r>
              <a:rPr lang="en-US" sz="2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HÌNH</a:t>
            </a:r>
            <a:endParaRPr lang="en-US" sz="2400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533400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1.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Kết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quả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đạt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được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en-US" sz="2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8200" y="533400"/>
            <a:ext cx="3591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Hạn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chế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yếu</a:t>
            </a:r>
            <a:r>
              <a:rPr lang="en-US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kém</a:t>
            </a:r>
            <a:r>
              <a:rPr lang="en-US" sz="22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en-US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086683"/>
            <a:ext cx="4038600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ở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mức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6,17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%/</a:t>
            </a:r>
            <a:r>
              <a:rPr 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(GDP </a:t>
            </a:r>
            <a:r>
              <a:rPr lang="en-US" sz="20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409 </a:t>
            </a:r>
            <a:r>
              <a:rPr lang="en-US" sz="2000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sz="20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USD)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sz="2000" b="1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tỷ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72,7% </a:t>
            </a:r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2020), </a:t>
            </a:r>
            <a:r>
              <a:rPr 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i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000" b="1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con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ngừng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Đô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hạ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tầng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…. 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q"/>
            </a:pP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1098113"/>
            <a:ext cx="4095496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 smtClean="0"/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2020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xu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giảm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dần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nguy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tụt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hậu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bẫy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suất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phụ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khu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vốn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thúc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CNH-HĐH; 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DN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i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0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38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gray">
          <a:xfrm>
            <a:off x="1322388" y="3937000"/>
            <a:ext cx="6572250" cy="1076325"/>
          </a:xfrm>
          <a:prstGeom prst="roundRect">
            <a:avLst>
              <a:gd name="adj" fmla="val 16667"/>
            </a:avLst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gray">
          <a:xfrm>
            <a:off x="214312" y="4191000"/>
            <a:ext cx="8701088" cy="2514600"/>
          </a:xfrm>
          <a:prstGeom prst="roundRect">
            <a:avLst>
              <a:gd name="adj" fmla="val 16667"/>
            </a:avLst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gray">
          <a:xfrm>
            <a:off x="214312" y="1200149"/>
            <a:ext cx="8701088" cy="2571363"/>
          </a:xfrm>
          <a:prstGeom prst="roundRect">
            <a:avLst>
              <a:gd name="adj" fmla="val 16667"/>
            </a:avLst>
          </a:prstGeom>
          <a:solidFill>
            <a:schemeClr val="folHlink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8" name="Group 12"/>
          <p:cNvGrpSpPr>
            <a:grpSpLocks/>
          </p:cNvGrpSpPr>
          <p:nvPr/>
        </p:nvGrpSpPr>
        <p:grpSpPr bwMode="auto">
          <a:xfrm>
            <a:off x="59326" y="3886200"/>
            <a:ext cx="7408274" cy="534580"/>
            <a:chOff x="720" y="1392"/>
            <a:chExt cx="4058" cy="480"/>
          </a:xfrm>
        </p:grpSpPr>
        <p:sp>
          <p:nvSpPr>
            <p:cNvPr id="9229" name="AutoShape 13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9215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30" name="Group 1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9231" name="AutoShape 15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" name="AutoShape 16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233" name="Group 17"/>
          <p:cNvGrpSpPr>
            <a:grpSpLocks/>
          </p:cNvGrpSpPr>
          <p:nvPr/>
        </p:nvGrpSpPr>
        <p:grpSpPr bwMode="auto">
          <a:xfrm>
            <a:off x="16774" y="976868"/>
            <a:ext cx="6231626" cy="441802"/>
            <a:chOff x="720" y="1392"/>
            <a:chExt cx="4058" cy="480"/>
          </a:xfrm>
        </p:grpSpPr>
        <p:sp>
          <p:nvSpPr>
            <p:cNvPr id="9234" name="AutoShape 1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92157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35" name="Group 1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9236" name="AutoShape 2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" name="AutoShape 2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38" name="Rectangle 22"/>
          <p:cNvSpPr>
            <a:spLocks noChangeArrowheads="1"/>
          </p:cNvSpPr>
          <p:nvPr/>
        </p:nvSpPr>
        <p:spPr bwMode="gray">
          <a:xfrm>
            <a:off x="104950" y="990600"/>
            <a:ext cx="59910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240" name="Rectangle 24"/>
          <p:cNvSpPr>
            <a:spLocks noChangeArrowheads="1"/>
          </p:cNvSpPr>
          <p:nvPr/>
        </p:nvSpPr>
        <p:spPr bwMode="gray">
          <a:xfrm>
            <a:off x="100318" y="3962400"/>
            <a:ext cx="759588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 .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Ðẩy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241" name="Rectangle 25"/>
          <p:cNvSpPr>
            <a:spLocks noChangeArrowheads="1"/>
          </p:cNvSpPr>
          <p:nvPr/>
        </p:nvSpPr>
        <p:spPr bwMode="auto">
          <a:xfrm>
            <a:off x="214313" y="1447800"/>
            <a:ext cx="8701088" cy="23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tảng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KH-CN,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khái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niệm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-XH,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Q.tế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XHCN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) (</a:t>
            </a:r>
            <a:r>
              <a:rPr lang="en-US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214312" y="4419600"/>
            <a:ext cx="8701089" cy="234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b="1" i="1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doanh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US" sz="2000" b="1" i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hài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hòa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gắn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chặt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chẽ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đô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thôn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gray">
          <a:xfrm>
            <a:off x="76200" y="76200"/>
            <a:ext cx="9067800" cy="443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II </a:t>
            </a:r>
            <a:r>
              <a:rPr lang="en-US" sz="2400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2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QUAN ĐIỂM CHỈ ĐẠO, MỤC TIÊU VÀ TẦM NHÌN</a:t>
            </a:r>
            <a:endParaRPr lang="en-US" sz="2400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5800" y="498157"/>
            <a:ext cx="4191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AutoShape 3"/>
          <p:cNvSpPr>
            <a:spLocks noChangeArrowheads="1"/>
          </p:cNvSpPr>
          <p:nvPr/>
        </p:nvSpPr>
        <p:spPr bwMode="gray">
          <a:xfrm>
            <a:off x="222250" y="3725455"/>
            <a:ext cx="8766700" cy="2980145"/>
          </a:xfrm>
          <a:prstGeom prst="roundRect">
            <a:avLst>
              <a:gd name="adj" fmla="val 16667"/>
            </a:avLst>
          </a:prstGeom>
          <a:solidFill>
            <a:schemeClr val="accent2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gray">
          <a:xfrm>
            <a:off x="214312" y="257711"/>
            <a:ext cx="8777288" cy="3247489"/>
          </a:xfrm>
          <a:prstGeom prst="roundRect">
            <a:avLst>
              <a:gd name="adj" fmla="val 16667"/>
            </a:avLst>
          </a:prstGeom>
          <a:solidFill>
            <a:schemeClr val="folHlink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103187" y="3505200"/>
            <a:ext cx="7897813" cy="534580"/>
            <a:chOff x="720" y="1392"/>
            <a:chExt cx="4175" cy="480"/>
          </a:xfrm>
        </p:grpSpPr>
        <p:sp>
          <p:nvSpPr>
            <p:cNvPr id="9224" name="AutoShape 8"/>
            <p:cNvSpPr>
              <a:spLocks noChangeArrowheads="1"/>
            </p:cNvSpPr>
            <p:nvPr/>
          </p:nvSpPr>
          <p:spPr bwMode="gray">
            <a:xfrm>
              <a:off x="720" y="1392"/>
              <a:ext cx="4175" cy="480"/>
            </a:xfrm>
            <a:prstGeom prst="roundRect">
              <a:avLst>
                <a:gd name="adj" fmla="val 17509"/>
              </a:avLst>
            </a:prstGeom>
            <a:solidFill>
              <a:srgbClr val="00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25" name="Group 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9226" name="AutoShape 1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7" name="AutoShape 1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233" name="Group 17"/>
          <p:cNvGrpSpPr>
            <a:grpSpLocks/>
          </p:cNvGrpSpPr>
          <p:nvPr/>
        </p:nvGrpSpPr>
        <p:grpSpPr bwMode="auto">
          <a:xfrm>
            <a:off x="106362" y="42718"/>
            <a:ext cx="8199438" cy="490682"/>
            <a:chOff x="720" y="1392"/>
            <a:chExt cx="4058" cy="480"/>
          </a:xfrm>
        </p:grpSpPr>
        <p:sp>
          <p:nvSpPr>
            <p:cNvPr id="9234" name="AutoShape 1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92157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35" name="Group 1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9236" name="AutoShape 20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" name="AutoShape 21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38" name="Rectangle 22"/>
          <p:cNvSpPr>
            <a:spLocks noChangeArrowheads="1"/>
          </p:cNvSpPr>
          <p:nvPr/>
        </p:nvSpPr>
        <p:spPr bwMode="gray">
          <a:xfrm>
            <a:off x="123638" y="76200"/>
            <a:ext cx="86393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en-US" sz="2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thác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huy</a:t>
            </a:r>
            <a:endParaRPr lang="en-US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gray">
          <a:xfrm>
            <a:off x="76200" y="3582580"/>
            <a:ext cx="805021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en-US" sz="2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CNH-HĐH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lộ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9241" name="Rectangle 25"/>
          <p:cNvSpPr>
            <a:spLocks noChangeArrowheads="1"/>
          </p:cNvSpPr>
          <p:nvPr/>
        </p:nvSpPr>
        <p:spPr bwMode="auto">
          <a:xfrm>
            <a:off x="228600" y="501650"/>
            <a:ext cx="8687325" cy="296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SzPct val="102000"/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tiềm</a:t>
            </a:r>
            <a:r>
              <a:rPr lang="en-US" sz="2000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đón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i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SzPct val="102000"/>
              <a:buFont typeface="Wingdings" pitchFamily="2" charset="2"/>
              <a:buChar char="v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huyển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lắp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ráp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2000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2000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000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000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000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SX </a:t>
            </a:r>
            <a:r>
              <a:rPr lang="en-US" sz="2000" b="1" i="1" u="sng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000" b="1" i="1" u="sng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Nam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D/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tri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C.nghệ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,…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SzPct val="102000"/>
              <a:buFont typeface="Wingdings" pitchFamily="2" charset="2"/>
              <a:buChar char="v"/>
            </a:pP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Coi</a:t>
            </a:r>
            <a:r>
              <a:rPr lang="en-US" sz="2000" b="1" u="sng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C.nghiệp</a:t>
            </a:r>
            <a:r>
              <a:rPr lang="en-US" sz="2000" b="1" u="sng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then </a:t>
            </a:r>
            <a:r>
              <a:rPr lang="en-US" sz="2000" b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chốt</a:t>
            </a:r>
            <a:r>
              <a:rPr lang="en-US" sz="2000" b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rút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CNH-HĐH; CNH-HĐH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thôn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N.vụ</a:t>
            </a:r>
            <a:r>
              <a:rPr lang="en-US" sz="2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ưu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228600" y="4038600"/>
            <a:ext cx="8534400" cy="265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ưu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CN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tảng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nhọn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CN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hỗ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D/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2000" b="1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b="1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lâu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ngoà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DN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DN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N.nước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DN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D.nghiệp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FDI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7" y="1371600"/>
            <a:ext cx="8122227" cy="541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28601" y="40386"/>
            <a:ext cx="8686800" cy="12908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0"/>
            <a:ext cx="8686801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 NGHỊ LẦN THỨ 6, </a:t>
            </a:r>
          </a:p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BAN CHẤP HÀNH TRUNG ƯƠNG ĐẢNG KHÓA XIII</a:t>
            </a:r>
          </a:p>
          <a:p>
            <a:pPr algn="ctr"/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3/10/2022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09/10/2022,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4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229600" y="6336792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600" smtClean="0"/>
              <a:t>2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222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rrowheads="1"/>
          </p:cNvSpPr>
          <p:nvPr/>
        </p:nvSpPr>
        <p:spPr bwMode="gray">
          <a:xfrm>
            <a:off x="1322388" y="4546600"/>
            <a:ext cx="6572250" cy="1076325"/>
          </a:xfrm>
          <a:prstGeom prst="roundRect">
            <a:avLst>
              <a:gd name="adj" fmla="val 16667"/>
            </a:avLst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gray">
          <a:xfrm>
            <a:off x="214312" y="263525"/>
            <a:ext cx="8929688" cy="1952387"/>
          </a:xfrm>
          <a:prstGeom prst="roundRect">
            <a:avLst>
              <a:gd name="adj" fmla="val 16667"/>
            </a:avLst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8" name="Group 12"/>
          <p:cNvGrpSpPr>
            <a:grpSpLocks/>
          </p:cNvGrpSpPr>
          <p:nvPr/>
        </p:nvGrpSpPr>
        <p:grpSpPr bwMode="auto">
          <a:xfrm>
            <a:off x="76200" y="56118"/>
            <a:ext cx="8001000" cy="441802"/>
            <a:chOff x="720" y="1392"/>
            <a:chExt cx="4058" cy="480"/>
          </a:xfrm>
        </p:grpSpPr>
        <p:sp>
          <p:nvSpPr>
            <p:cNvPr id="9229" name="AutoShape 13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30" name="Group 1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9231" name="AutoShape 15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2" name="AutoShape 16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40" name="Rectangle 24"/>
          <p:cNvSpPr>
            <a:spLocks noChangeArrowheads="1"/>
          </p:cNvSpPr>
          <p:nvPr/>
        </p:nvSpPr>
        <p:spPr bwMode="gray">
          <a:xfrm>
            <a:off x="76200" y="100013"/>
            <a:ext cx="838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CNH-HĐH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vĩ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228600" y="527288"/>
            <a:ext cx="8915400" cy="168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000066"/>
              </a:buClr>
              <a:buFont typeface="Wingdings" pitchFamily="2" charset="2"/>
              <a:buChar char="q"/>
            </a:pP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spcBef>
                <a:spcPts val="200"/>
              </a:spcBef>
              <a:spcAft>
                <a:spcPts val="200"/>
              </a:spcAft>
              <a:buClr>
                <a:srgbClr val="000066"/>
              </a:buClr>
              <a:buFont typeface="Wingdings" pitchFamily="2" charset="2"/>
              <a:buChar char="q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khơi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khát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vọng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tuệ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giai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ngũ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doanh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Nam.</a:t>
            </a:r>
          </a:p>
        </p:txBody>
      </p:sp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313892" y="2980892"/>
            <a:ext cx="3039341" cy="3039341"/>
            <a:chOff x="3217" y="1371"/>
            <a:chExt cx="2106" cy="2106"/>
          </a:xfrm>
        </p:grpSpPr>
        <p:sp>
          <p:nvSpPr>
            <p:cNvPr id="31" name="AutoShape 4"/>
            <p:cNvSpPr>
              <a:spLocks noChangeArrowheads="1"/>
            </p:cNvSpPr>
            <p:nvPr/>
          </p:nvSpPr>
          <p:spPr bwMode="gray">
            <a:xfrm rot="-5545250">
              <a:off x="3217" y="1371"/>
              <a:ext cx="2106" cy="2106"/>
            </a:xfrm>
            <a:custGeom>
              <a:avLst/>
              <a:gdLst>
                <a:gd name="G0" fmla="+- 0 0 0"/>
                <a:gd name="G1" fmla="+- -3915913 0 0"/>
                <a:gd name="G2" fmla="+- 0 0 -3915913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30 0 0"/>
                <a:gd name="G9" fmla="+- 0 0 -3915913"/>
                <a:gd name="G10" fmla="+- 733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733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7330 0"/>
                <a:gd name="G29" fmla="sin 733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3915913"/>
                <a:gd name="G36" fmla="sin G34 -3915913"/>
                <a:gd name="G37" fmla="+/ -3915913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30 G39"/>
                <a:gd name="G43" fmla="sin 733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164 w 21600"/>
                <a:gd name="T5" fmla="*/ 5420 h 21600"/>
                <a:gd name="T6" fmla="*/ 15366 w 21600"/>
                <a:gd name="T7" fmla="*/ 2969 h 21600"/>
                <a:gd name="T8" fmla="*/ 17155 w 21600"/>
                <a:gd name="T9" fmla="*/ 7148 h 21600"/>
                <a:gd name="T10" fmla="*/ 24300 w 21600"/>
                <a:gd name="T11" fmla="*/ 10800 h 21600"/>
                <a:gd name="T12" fmla="*/ 19865 w 21600"/>
                <a:gd name="T13" fmla="*/ 15235 h 21600"/>
                <a:gd name="T14" fmla="*/ 1543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30" y="10800"/>
                  </a:moveTo>
                  <a:cubicBezTo>
                    <a:pt x="18130" y="8192"/>
                    <a:pt x="16744" y="5781"/>
                    <a:pt x="14492" y="4467"/>
                  </a:cubicBezTo>
                  <a:lnTo>
                    <a:pt x="16240" y="1470"/>
                  </a:lnTo>
                  <a:cubicBezTo>
                    <a:pt x="19559" y="3405"/>
                    <a:pt x="21599" y="6958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9865" y="15235"/>
                  </a:lnTo>
                  <a:lnTo>
                    <a:pt x="15430" y="10800"/>
                  </a:lnTo>
                  <a:lnTo>
                    <a:pt x="18130" y="1080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60392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6039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legacyPerspectiveBottomRight">
                <a:rot lat="20699999" lon="1500000" rev="0"/>
              </a:camera>
              <a:lightRig rig="legacyHarsh3" dir="b"/>
            </a:scene3d>
            <a:sp3d extrusionH="290500" prstMaterial="legacyMetal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" name="AutoShape 5"/>
            <p:cNvSpPr>
              <a:spLocks noChangeArrowheads="1"/>
            </p:cNvSpPr>
            <p:nvPr/>
          </p:nvSpPr>
          <p:spPr bwMode="gray">
            <a:xfrm rot="10800000">
              <a:off x="3217" y="1371"/>
              <a:ext cx="2106" cy="2106"/>
            </a:xfrm>
            <a:custGeom>
              <a:avLst/>
              <a:gdLst>
                <a:gd name="G0" fmla="+- 365983 0 0"/>
                <a:gd name="G1" fmla="+- -3923966 0 0"/>
                <a:gd name="G2" fmla="+- 365983 0 -3923966"/>
                <a:gd name="G3" fmla="+- 10800 0 0"/>
                <a:gd name="G4" fmla="+- 0 0 36598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67 0 0"/>
                <a:gd name="G9" fmla="+- 0 0 -3923966"/>
                <a:gd name="G10" fmla="+- 7367 0 2700"/>
                <a:gd name="G11" fmla="cos G10 365983"/>
                <a:gd name="G12" fmla="sin G10 365983"/>
                <a:gd name="G13" fmla="cos 13500 365983"/>
                <a:gd name="G14" fmla="sin 13500 365983"/>
                <a:gd name="G15" fmla="+- G11 10800 0"/>
                <a:gd name="G16" fmla="+- G12 10800 0"/>
                <a:gd name="G17" fmla="+- G13 10800 0"/>
                <a:gd name="G18" fmla="+- G14 10800 0"/>
                <a:gd name="G19" fmla="*/ 7367 1 2"/>
                <a:gd name="G20" fmla="+- G19 5400 0"/>
                <a:gd name="G21" fmla="cos G20 365983"/>
                <a:gd name="G22" fmla="sin G20 365983"/>
                <a:gd name="G23" fmla="+- G21 10800 0"/>
                <a:gd name="G24" fmla="+- G12 G23 G22"/>
                <a:gd name="G25" fmla="+- G22 G23 G11"/>
                <a:gd name="G26" fmla="cos 10800 365983"/>
                <a:gd name="G27" fmla="sin 10800 365983"/>
                <a:gd name="G28" fmla="cos 7367 365983"/>
                <a:gd name="G29" fmla="sin 7367 36598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3923966"/>
                <a:gd name="G36" fmla="sin G34 -3923966"/>
                <a:gd name="G37" fmla="+/ -3923966 36598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67 G39"/>
                <a:gd name="G43" fmla="sin 7367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410 w 21600"/>
                <a:gd name="T5" fmla="*/ 5872 h 21600"/>
                <a:gd name="T6" fmla="*/ 15359 w 21600"/>
                <a:gd name="T7" fmla="*/ 2942 h 21600"/>
                <a:gd name="T8" fmla="*/ 17355 w 21600"/>
                <a:gd name="T9" fmla="*/ 7438 h 21600"/>
                <a:gd name="T10" fmla="*/ 24235 w 21600"/>
                <a:gd name="T11" fmla="*/ 12113 h 21600"/>
                <a:gd name="T12" fmla="*/ 19411 w 21600"/>
                <a:gd name="T13" fmla="*/ 16079 h 21600"/>
                <a:gd name="T14" fmla="*/ 15444 w 21600"/>
                <a:gd name="T15" fmla="*/ 112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32" y="11516"/>
                  </a:moveTo>
                  <a:cubicBezTo>
                    <a:pt x="18155" y="11278"/>
                    <a:pt x="18167" y="11039"/>
                    <a:pt x="18167" y="10800"/>
                  </a:cubicBezTo>
                  <a:cubicBezTo>
                    <a:pt x="18167" y="8173"/>
                    <a:pt x="16768" y="5746"/>
                    <a:pt x="14497" y="4428"/>
                  </a:cubicBezTo>
                  <a:lnTo>
                    <a:pt x="16220" y="1458"/>
                  </a:lnTo>
                  <a:cubicBezTo>
                    <a:pt x="19550" y="3391"/>
                    <a:pt x="21600" y="6949"/>
                    <a:pt x="21600" y="10800"/>
                  </a:cubicBezTo>
                  <a:cubicBezTo>
                    <a:pt x="21600" y="11150"/>
                    <a:pt x="21582" y="11501"/>
                    <a:pt x="21548" y="11850"/>
                  </a:cubicBezTo>
                  <a:lnTo>
                    <a:pt x="24235" y="12113"/>
                  </a:lnTo>
                  <a:lnTo>
                    <a:pt x="19411" y="16079"/>
                  </a:lnTo>
                  <a:lnTo>
                    <a:pt x="15444" y="11254"/>
                  </a:lnTo>
                  <a:lnTo>
                    <a:pt x="18132" y="11516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0392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6039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legacyPerspectiveBottomRight">
                <a:rot lat="20999999" lon="1500000" rev="0"/>
              </a:camera>
              <a:lightRig rig="legacyHarsh3" dir="b"/>
            </a:scene3d>
            <a:sp3d extrusionH="290500" prstMaterial="legacyMetal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" name="AutoShape 6"/>
            <p:cNvSpPr>
              <a:spLocks noChangeArrowheads="1"/>
            </p:cNvSpPr>
            <p:nvPr/>
          </p:nvSpPr>
          <p:spPr bwMode="gray">
            <a:xfrm rot="5400000">
              <a:off x="3217" y="1371"/>
              <a:ext cx="2106" cy="2106"/>
            </a:xfrm>
            <a:custGeom>
              <a:avLst/>
              <a:gdLst>
                <a:gd name="G0" fmla="+- 0 0 0"/>
                <a:gd name="G1" fmla="+- -3863678 0 0"/>
                <a:gd name="G2" fmla="+- 0 0 -3863678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30 0 0"/>
                <a:gd name="G9" fmla="+- 0 0 -3863678"/>
                <a:gd name="G10" fmla="+- 733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733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7330 0"/>
                <a:gd name="G29" fmla="sin 733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3863678"/>
                <a:gd name="G36" fmla="sin G34 -3863678"/>
                <a:gd name="G37" fmla="+/ -3863678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30 G39"/>
                <a:gd name="G43" fmla="sin 733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201 w 21600"/>
                <a:gd name="T5" fmla="*/ 5485 h 21600"/>
                <a:gd name="T6" fmla="*/ 15474 w 21600"/>
                <a:gd name="T7" fmla="*/ 3033 h 21600"/>
                <a:gd name="T8" fmla="*/ 17181 w 21600"/>
                <a:gd name="T9" fmla="*/ 7193 h 21600"/>
                <a:gd name="T10" fmla="*/ 24300 w 21600"/>
                <a:gd name="T11" fmla="*/ 10800 h 21600"/>
                <a:gd name="T12" fmla="*/ 19865 w 21600"/>
                <a:gd name="T13" fmla="*/ 15235 h 21600"/>
                <a:gd name="T14" fmla="*/ 1543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130" y="10800"/>
                  </a:moveTo>
                  <a:cubicBezTo>
                    <a:pt x="18130" y="8228"/>
                    <a:pt x="16782" y="5845"/>
                    <a:pt x="14580" y="4519"/>
                  </a:cubicBezTo>
                  <a:lnTo>
                    <a:pt x="16369" y="1546"/>
                  </a:lnTo>
                  <a:cubicBezTo>
                    <a:pt x="19615" y="3500"/>
                    <a:pt x="21599" y="7011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9865" y="15235"/>
                  </a:lnTo>
                  <a:lnTo>
                    <a:pt x="15430" y="10800"/>
                  </a:lnTo>
                  <a:lnTo>
                    <a:pt x="18130" y="1080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60392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6039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legacyPerspectiveBottomRight">
                <a:rot lat="20999999" lon="1500000" rev="0"/>
              </a:camera>
              <a:lightRig rig="legacyHarsh3" dir="b"/>
            </a:scene3d>
            <a:sp3d extrusionH="290500" prstMaterial="legacyMetal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" name="AutoShape 7"/>
            <p:cNvSpPr>
              <a:spLocks noChangeArrowheads="1"/>
            </p:cNvSpPr>
            <p:nvPr/>
          </p:nvSpPr>
          <p:spPr bwMode="gray">
            <a:xfrm>
              <a:off x="3217" y="1371"/>
              <a:ext cx="2106" cy="2106"/>
            </a:xfrm>
            <a:custGeom>
              <a:avLst/>
              <a:gdLst>
                <a:gd name="G0" fmla="+- -68763 0 0"/>
                <a:gd name="G1" fmla="+- -3981460 0 0"/>
                <a:gd name="G2" fmla="+- -68763 0 -3981460"/>
                <a:gd name="G3" fmla="+- 10800 0 0"/>
                <a:gd name="G4" fmla="+- 0 0 -6876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63 0 0"/>
                <a:gd name="G9" fmla="+- 0 0 -3981460"/>
                <a:gd name="G10" fmla="+- 7263 0 2700"/>
                <a:gd name="G11" fmla="cos G10 -68763"/>
                <a:gd name="G12" fmla="sin G10 -68763"/>
                <a:gd name="G13" fmla="cos 13500 -68763"/>
                <a:gd name="G14" fmla="sin 13500 -68763"/>
                <a:gd name="G15" fmla="+- G11 10800 0"/>
                <a:gd name="G16" fmla="+- G12 10800 0"/>
                <a:gd name="G17" fmla="+- G13 10800 0"/>
                <a:gd name="G18" fmla="+- G14 10800 0"/>
                <a:gd name="G19" fmla="*/ 7263 1 2"/>
                <a:gd name="G20" fmla="+- G19 5400 0"/>
                <a:gd name="G21" fmla="cos G20 -68763"/>
                <a:gd name="G22" fmla="sin G20 -68763"/>
                <a:gd name="G23" fmla="+- G21 10800 0"/>
                <a:gd name="G24" fmla="+- G12 G23 G22"/>
                <a:gd name="G25" fmla="+- G22 G23 G11"/>
                <a:gd name="G26" fmla="cos 10800 -68763"/>
                <a:gd name="G27" fmla="sin 10800 -68763"/>
                <a:gd name="G28" fmla="cos 7263 -68763"/>
                <a:gd name="G29" fmla="sin 7263 -6876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3981460"/>
                <a:gd name="G36" fmla="sin G34 -3981460"/>
                <a:gd name="G37" fmla="+/ -3981460 -6876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63 G39"/>
                <a:gd name="G43" fmla="sin 7263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067 w 21600"/>
                <a:gd name="T5" fmla="*/ 5253 h 21600"/>
                <a:gd name="T6" fmla="*/ 15212 w 21600"/>
                <a:gd name="T7" fmla="*/ 2919 h 21600"/>
                <a:gd name="T8" fmla="*/ 17032 w 21600"/>
                <a:gd name="T9" fmla="*/ 7070 h 21600"/>
                <a:gd name="T10" fmla="*/ 24297 w 21600"/>
                <a:gd name="T11" fmla="*/ 10552 h 21600"/>
                <a:gd name="T12" fmla="*/ 19912 w 21600"/>
                <a:gd name="T13" fmla="*/ 15102 h 21600"/>
                <a:gd name="T14" fmla="*/ 15362 w 21600"/>
                <a:gd name="T15" fmla="*/ 10716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61" y="10667"/>
                  </a:moveTo>
                  <a:cubicBezTo>
                    <a:pt x="18014" y="8086"/>
                    <a:pt x="16600" y="5724"/>
                    <a:pt x="14348" y="4462"/>
                  </a:cubicBezTo>
                  <a:lnTo>
                    <a:pt x="16076" y="1376"/>
                  </a:lnTo>
                  <a:cubicBezTo>
                    <a:pt x="19425" y="3252"/>
                    <a:pt x="21527" y="6764"/>
                    <a:pt x="21598" y="10602"/>
                  </a:cubicBezTo>
                  <a:lnTo>
                    <a:pt x="24297" y="10552"/>
                  </a:lnTo>
                  <a:lnTo>
                    <a:pt x="19912" y="15102"/>
                  </a:lnTo>
                  <a:lnTo>
                    <a:pt x="15362" y="10716"/>
                  </a:lnTo>
                  <a:lnTo>
                    <a:pt x="18061" y="10667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60392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039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legacyPerspectiveBottomRight">
                <a:rot lat="20999999" lon="1500000" rev="0"/>
              </a:camera>
              <a:lightRig rig="legacyHarsh3" dir="b"/>
            </a:scene3d>
            <a:sp3d extrusionH="290500" prstMaterial="legacyMetal">
              <a:bevelT w="13500" h="13500" prst="angle"/>
              <a:bevelB w="13500" h="13500" prst="angle"/>
              <a:extrusionClr>
                <a:schemeClr val="accent2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5" name="Text Box 8"/>
          <p:cNvSpPr txBox="1">
            <a:spLocks noChangeArrowheads="1"/>
          </p:cNvSpPr>
          <p:nvPr/>
        </p:nvSpPr>
        <p:spPr bwMode="gray">
          <a:xfrm>
            <a:off x="990600" y="3810000"/>
            <a:ext cx="19812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Mục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tổng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quát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2030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gray">
          <a:xfrm>
            <a:off x="2819400" y="2286000"/>
            <a:ext cx="6248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itchFamily="2" charset="2"/>
              <a:buChar char="q"/>
            </a:pP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 </a:t>
            </a:r>
            <a:endParaRPr lang="en-US" sz="2000" b="1" dirty="0">
              <a:solidFill>
                <a:srgbClr val="0808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gray">
          <a:xfrm>
            <a:off x="3416067" y="3667780"/>
            <a:ext cx="56517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itchFamily="2" charset="2"/>
              <a:buChar char="q"/>
            </a:pP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Q.gia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gray">
          <a:xfrm>
            <a:off x="3694112" y="4419600"/>
            <a:ext cx="53736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itchFamily="2" charset="2"/>
              <a:buChar char="q"/>
            </a:pP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thái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khoa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học-công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sz="2000" dirty="0">
                <a:solidFill>
                  <a:srgbClr val="006600"/>
                </a:solidFill>
              </a:rPr>
              <a:t>. </a:t>
            </a:r>
            <a:endParaRPr lang="en-US" sz="20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gray">
          <a:xfrm>
            <a:off x="3124200" y="5496580"/>
            <a:ext cx="518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itchFamily="2" charset="2"/>
              <a:buChar char="q"/>
            </a:pP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tảng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0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… </a:t>
            </a:r>
            <a:endParaRPr lang="en-US" sz="2000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0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204" name="Group 92"/>
          <p:cNvGrpSpPr>
            <a:grpSpLocks/>
          </p:cNvGrpSpPr>
          <p:nvPr/>
        </p:nvGrpSpPr>
        <p:grpSpPr bwMode="auto">
          <a:xfrm>
            <a:off x="230188" y="685800"/>
            <a:ext cx="8457673" cy="705730"/>
            <a:chOff x="1269" y="1296"/>
            <a:chExt cx="3193" cy="334"/>
          </a:xfrm>
        </p:grpSpPr>
        <p:sp>
          <p:nvSpPr>
            <p:cNvPr id="346115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noFill/>
            <a:ln w="34925" algn="ctr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6167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346168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346169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6170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171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346172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6173" name="Text Box 61"/>
              <p:cNvSpPr txBox="1">
                <a:spLocks noChangeArrowheads="1"/>
              </p:cNvSpPr>
              <p:nvPr/>
            </p:nvSpPr>
            <p:spPr bwMode="gray">
              <a:xfrm>
                <a:off x="1474" y="1292"/>
                <a:ext cx="129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</p:grpSp>
      <p:grpSp>
        <p:nvGrpSpPr>
          <p:cNvPr id="346205" name="Group 93"/>
          <p:cNvGrpSpPr>
            <a:grpSpLocks/>
          </p:cNvGrpSpPr>
          <p:nvPr/>
        </p:nvGrpSpPr>
        <p:grpSpPr bwMode="auto">
          <a:xfrm>
            <a:off x="228600" y="1506406"/>
            <a:ext cx="8460323" cy="731085"/>
            <a:chOff x="1268" y="1776"/>
            <a:chExt cx="3194" cy="346"/>
          </a:xfrm>
        </p:grpSpPr>
        <p:sp>
          <p:nvSpPr>
            <p:cNvPr id="346125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6174" name="Group 62"/>
            <p:cNvGrpSpPr>
              <a:grpSpLocks/>
            </p:cNvGrpSpPr>
            <p:nvPr/>
          </p:nvGrpSpPr>
          <p:grpSpPr bwMode="auto">
            <a:xfrm>
              <a:off x="1268" y="1824"/>
              <a:ext cx="266" cy="298"/>
              <a:chOff x="1414" y="1776"/>
              <a:chExt cx="266" cy="298"/>
            </a:xfrm>
          </p:grpSpPr>
          <p:grpSp>
            <p:nvGrpSpPr>
              <p:cNvPr id="346175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346176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6177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178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346179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6180" name="Text Box 68"/>
              <p:cNvSpPr txBox="1">
                <a:spLocks noChangeArrowheads="1"/>
              </p:cNvSpPr>
              <p:nvPr/>
            </p:nvSpPr>
            <p:spPr bwMode="gray">
              <a:xfrm>
                <a:off x="1484" y="1792"/>
                <a:ext cx="131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rgbClr val="0000CC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</p:grpSp>
      <p:grpSp>
        <p:nvGrpSpPr>
          <p:cNvPr id="346206" name="Group 94"/>
          <p:cNvGrpSpPr>
            <a:grpSpLocks/>
          </p:cNvGrpSpPr>
          <p:nvPr/>
        </p:nvGrpSpPr>
        <p:grpSpPr bwMode="auto">
          <a:xfrm>
            <a:off x="231774" y="2337292"/>
            <a:ext cx="8455025" cy="939308"/>
            <a:chOff x="1270" y="2247"/>
            <a:chExt cx="3192" cy="489"/>
          </a:xfrm>
        </p:grpSpPr>
        <p:sp>
          <p:nvSpPr>
            <p:cNvPr id="346135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489"/>
            </a:xfrm>
            <a:prstGeom prst="roundRect">
              <a:avLst>
                <a:gd name="adj" fmla="val 50000"/>
              </a:avLst>
            </a:prstGeom>
            <a:noFill/>
            <a:ln w="31750" algn="ctr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6181" name="Group 69"/>
            <p:cNvGrpSpPr>
              <a:grpSpLocks/>
            </p:cNvGrpSpPr>
            <p:nvPr/>
          </p:nvGrpSpPr>
          <p:grpSpPr bwMode="auto">
            <a:xfrm>
              <a:off x="1270" y="2315"/>
              <a:ext cx="266" cy="349"/>
              <a:chOff x="1416" y="2267"/>
              <a:chExt cx="266" cy="349"/>
            </a:xfrm>
          </p:grpSpPr>
          <p:sp>
            <p:nvSpPr>
              <p:cNvPr id="346182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346183" name="Group 71"/>
              <p:cNvGrpSpPr>
                <a:grpSpLocks/>
              </p:cNvGrpSpPr>
              <p:nvPr/>
            </p:nvGrpSpPr>
            <p:grpSpPr bwMode="auto">
              <a:xfrm>
                <a:off x="1416" y="2350"/>
                <a:ext cx="266" cy="266"/>
                <a:chOff x="1415" y="1380"/>
                <a:chExt cx="266" cy="266"/>
              </a:xfrm>
            </p:grpSpPr>
            <p:pic>
              <p:nvPicPr>
                <p:cNvPr id="346184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6185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380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186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39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346187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382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6188" name="Text Box 76"/>
              <p:cNvSpPr txBox="1">
                <a:spLocks noChangeArrowheads="1"/>
              </p:cNvSpPr>
              <p:nvPr/>
            </p:nvSpPr>
            <p:spPr bwMode="gray">
              <a:xfrm>
                <a:off x="1487" y="2372"/>
                <a:ext cx="129" cy="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200" b="1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</p:grpSp>
      </p:grpSp>
      <p:grpSp>
        <p:nvGrpSpPr>
          <p:cNvPr id="346207" name="Group 95"/>
          <p:cNvGrpSpPr>
            <a:grpSpLocks/>
          </p:cNvGrpSpPr>
          <p:nvPr/>
        </p:nvGrpSpPr>
        <p:grpSpPr bwMode="auto">
          <a:xfrm>
            <a:off x="228600" y="3352800"/>
            <a:ext cx="8460323" cy="1033258"/>
            <a:chOff x="1268" y="2727"/>
            <a:chExt cx="3194" cy="334"/>
          </a:xfrm>
        </p:grpSpPr>
        <p:sp>
          <p:nvSpPr>
            <p:cNvPr id="346145" name="AutoShape 33"/>
            <p:cNvSpPr>
              <a:spLocks noChangeArrowheads="1"/>
            </p:cNvSpPr>
            <p:nvPr/>
          </p:nvSpPr>
          <p:spPr bwMode="gray">
            <a:xfrm>
              <a:off x="1422" y="2727"/>
              <a:ext cx="3040" cy="334"/>
            </a:xfrm>
            <a:prstGeom prst="roundRect">
              <a:avLst>
                <a:gd name="adj" fmla="val 50000"/>
              </a:avLst>
            </a:prstGeom>
            <a:noFill/>
            <a:ln w="31750" algn="ctr">
              <a:solidFill>
                <a:srgbClr val="66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6189" name="Group 77"/>
            <p:cNvGrpSpPr>
              <a:grpSpLocks/>
            </p:cNvGrpSpPr>
            <p:nvPr/>
          </p:nvGrpSpPr>
          <p:grpSpPr bwMode="auto">
            <a:xfrm>
              <a:off x="1268" y="2776"/>
              <a:ext cx="266" cy="270"/>
              <a:chOff x="1414" y="2728"/>
              <a:chExt cx="266" cy="270"/>
            </a:xfrm>
          </p:grpSpPr>
          <p:sp>
            <p:nvSpPr>
              <p:cNvPr id="346190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346191" name="Group 79"/>
              <p:cNvGrpSpPr>
                <a:grpSpLocks/>
              </p:cNvGrpSpPr>
              <p:nvPr/>
            </p:nvGrpSpPr>
            <p:grpSpPr bwMode="auto">
              <a:xfrm>
                <a:off x="1414" y="2728"/>
                <a:ext cx="266" cy="270"/>
                <a:chOff x="1415" y="1278"/>
                <a:chExt cx="266" cy="270"/>
              </a:xfrm>
            </p:grpSpPr>
            <p:pic>
              <p:nvPicPr>
                <p:cNvPr id="346192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4" y="1504"/>
                  <a:ext cx="190" cy="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6193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8"/>
                  <a:ext cx="266" cy="2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194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314"/>
                  <a:ext cx="254" cy="19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346195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6196" name="Text Box 84"/>
              <p:cNvSpPr txBox="1">
                <a:spLocks noChangeArrowheads="1"/>
              </p:cNvSpPr>
              <p:nvPr/>
            </p:nvSpPr>
            <p:spPr bwMode="gray">
              <a:xfrm>
                <a:off x="1486" y="2786"/>
                <a:ext cx="129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</p:grpSp>
      </p:grpSp>
      <p:grpSp>
        <p:nvGrpSpPr>
          <p:cNvPr id="346208" name="Group 96"/>
          <p:cNvGrpSpPr>
            <a:grpSpLocks/>
          </p:cNvGrpSpPr>
          <p:nvPr/>
        </p:nvGrpSpPr>
        <p:grpSpPr bwMode="auto">
          <a:xfrm>
            <a:off x="228600" y="4495800"/>
            <a:ext cx="8449727" cy="1067288"/>
            <a:chOff x="1268" y="3207"/>
            <a:chExt cx="3190" cy="345"/>
          </a:xfrm>
        </p:grpSpPr>
        <p:sp>
          <p:nvSpPr>
            <p:cNvPr id="346155" name="AutoShape 43"/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noFill/>
            <a:ln w="3492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6197" name="Group 85"/>
            <p:cNvGrpSpPr>
              <a:grpSpLocks/>
            </p:cNvGrpSpPr>
            <p:nvPr/>
          </p:nvGrpSpPr>
          <p:grpSpPr bwMode="auto">
            <a:xfrm>
              <a:off x="1268" y="3254"/>
              <a:ext cx="266" cy="298"/>
              <a:chOff x="1414" y="3206"/>
              <a:chExt cx="266" cy="298"/>
            </a:xfrm>
          </p:grpSpPr>
          <p:grpSp>
            <p:nvGrpSpPr>
              <p:cNvPr id="346198" name="Group 86"/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346199" name="Picture 8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6200" name="Oval 8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201" name="Oval 8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346202" name="Picture 9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6203" name="Text Box 91"/>
              <p:cNvSpPr txBox="1">
                <a:spLocks noChangeArrowheads="1"/>
              </p:cNvSpPr>
              <p:nvPr/>
            </p:nvSpPr>
            <p:spPr bwMode="gray">
              <a:xfrm>
                <a:off x="1486" y="3291"/>
                <a:ext cx="129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</a:p>
            </p:txBody>
          </p:sp>
        </p:grpSp>
      </p:grpSp>
      <p:sp>
        <p:nvSpPr>
          <p:cNvPr id="56" name="AutoShape 5"/>
          <p:cNvSpPr>
            <a:spLocks noChangeArrowheads="1"/>
          </p:cNvSpPr>
          <p:nvPr/>
        </p:nvSpPr>
        <p:spPr bwMode="gray">
          <a:xfrm>
            <a:off x="152400" y="73812"/>
            <a:ext cx="5943600" cy="443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cụ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2030 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399" y="685800"/>
            <a:ext cx="7763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GDP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7%/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; GDP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quân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7.500 USD</a:t>
            </a:r>
            <a:r>
              <a:rPr lang="en-US" sz="2000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i="1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1501914"/>
            <a:ext cx="7687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Tỷ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20%,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tỷ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đào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35-40%;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599" y="2286000"/>
            <a:ext cx="76983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latin typeface="Arial" pitchFamily="34" charset="0"/>
                <a:cs typeface="Arial" pitchFamily="34" charset="0"/>
              </a:rPr>
              <a:t>Thuộc nhóm 3 nước dẫn đầu ASEAN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về năng lực cạnh tranh công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en-US" sz="2000" dirty="0"/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tỷ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40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% GDP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tỷ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biến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30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% GDP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Tỷ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50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%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GDP, </a:t>
            </a:r>
          </a:p>
        </p:txBody>
      </p:sp>
      <p:sp>
        <p:nvSpPr>
          <p:cNvPr id="7" name="Rectangle 6"/>
          <p:cNvSpPr/>
          <p:nvPr/>
        </p:nvSpPr>
        <p:spPr>
          <a:xfrm>
            <a:off x="888157" y="3352800"/>
            <a:ext cx="78007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 </a:t>
            </a:r>
            <a:r>
              <a:rPr lang="vi-VN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thành </a:t>
            </a:r>
            <a:r>
              <a:rPr lang="vi-VN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một số tập đoàn, DN công nghiệp </a:t>
            </a:r>
            <a:r>
              <a:rPr lang="vi-VN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 </a:t>
            </a:r>
            <a:r>
              <a:rPr lang="vi-VN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 mô lớn, đa quốc gia,</a:t>
            </a:r>
            <a:r>
              <a:rPr lang="vi-VN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có năng lực cạnh tranh </a:t>
            </a:r>
            <a:r>
              <a:rPr lang="vi-VN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Q.tế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ninh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lưỡng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4495800"/>
            <a:ext cx="77639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Tỷ trọng kinh tế số </a:t>
            </a:r>
            <a:r>
              <a:rPr lang="vi-VN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vi-VN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% GDP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. Hoàn thành XD chính phủ số, thuộc nhóm 50 quốc gia hàng đầu thế giới và </a:t>
            </a:r>
            <a:r>
              <a:rPr lang="vi-VN" sz="2000" b="1" dirty="0">
                <a:latin typeface="Arial" pitchFamily="34" charset="0"/>
                <a:cs typeface="Arial" pitchFamily="34" charset="0"/>
              </a:rPr>
              <a:t>xếp thứ ba 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trong 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ASEAN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Tỷ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đô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50%. </a:t>
            </a:r>
          </a:p>
        </p:txBody>
      </p:sp>
      <p:grpSp>
        <p:nvGrpSpPr>
          <p:cNvPr id="63" name="Group 15"/>
          <p:cNvGrpSpPr>
            <a:grpSpLocks/>
          </p:cNvGrpSpPr>
          <p:nvPr/>
        </p:nvGrpSpPr>
        <p:grpSpPr bwMode="auto">
          <a:xfrm>
            <a:off x="838200" y="5667216"/>
            <a:ext cx="7239000" cy="1016318"/>
            <a:chOff x="1255" y="1050"/>
            <a:chExt cx="3167" cy="582"/>
          </a:xfrm>
        </p:grpSpPr>
        <p:sp>
          <p:nvSpPr>
            <p:cNvPr id="64" name="AutoShape 16"/>
            <p:cNvSpPr>
              <a:spLocks noChangeArrowheads="1"/>
            </p:cNvSpPr>
            <p:nvPr/>
          </p:nvSpPr>
          <p:spPr bwMode="ltGray">
            <a:xfrm>
              <a:off x="1255" y="1050"/>
              <a:ext cx="3167" cy="582"/>
            </a:xfrm>
            <a:prstGeom prst="roundRect">
              <a:avLst>
                <a:gd name="adj" fmla="val 16667"/>
              </a:avLst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5" name="Line 17"/>
            <p:cNvSpPr>
              <a:spLocks noChangeShapeType="1"/>
            </p:cNvSpPr>
            <p:nvPr/>
          </p:nvSpPr>
          <p:spPr bwMode="ltGray">
            <a:xfrm>
              <a:off x="1392" y="1632"/>
              <a:ext cx="295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Line 18"/>
            <p:cNvSpPr>
              <a:spLocks noChangeShapeType="1"/>
            </p:cNvSpPr>
            <p:nvPr/>
          </p:nvSpPr>
          <p:spPr bwMode="ltGray">
            <a:xfrm>
              <a:off x="1392" y="1052"/>
              <a:ext cx="295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7" name="Text Box 4"/>
          <p:cNvSpPr txBox="1">
            <a:spLocks noChangeArrowheads="1"/>
          </p:cNvSpPr>
          <p:nvPr/>
        </p:nvSpPr>
        <p:spPr bwMode="black">
          <a:xfrm>
            <a:off x="1209675" y="5638800"/>
            <a:ext cx="68675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Tầm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nhìn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năm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2045:</a:t>
            </a:r>
            <a:r>
              <a:rPr lang="en-US" sz="2200" dirty="0"/>
              <a:t> </a:t>
            </a:r>
            <a:r>
              <a:rPr lang="en-US" sz="2000" b="1" i="1" dirty="0" err="1">
                <a:solidFill>
                  <a:srgbClr val="002060"/>
                </a:solidFill>
              </a:rPr>
              <a:t>Việt</a:t>
            </a:r>
            <a:r>
              <a:rPr lang="en-US" sz="2000" b="1" i="1" dirty="0">
                <a:solidFill>
                  <a:srgbClr val="002060"/>
                </a:solidFill>
              </a:rPr>
              <a:t> Nam </a:t>
            </a:r>
            <a:r>
              <a:rPr lang="en-US" sz="2000" b="1" i="1" dirty="0" err="1">
                <a:solidFill>
                  <a:srgbClr val="002060"/>
                </a:solidFill>
              </a:rPr>
              <a:t>trở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thành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nước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phát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triển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</a:rPr>
              <a:t>có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thu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nhập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cao</a:t>
            </a:r>
            <a:r>
              <a:rPr lang="en-US" sz="2000" b="1" i="1" dirty="0">
                <a:solidFill>
                  <a:srgbClr val="002060"/>
                </a:solidFill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</a:rPr>
              <a:t>thuộc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nhóm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các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nước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công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nghiệp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phát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triển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hàng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đầu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khu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vực</a:t>
            </a:r>
            <a:r>
              <a:rPr lang="en-US" sz="2000" b="1" i="1" dirty="0">
                <a:solidFill>
                  <a:srgbClr val="002060"/>
                </a:solidFill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</a:rPr>
              <a:t>châu</a:t>
            </a:r>
            <a:r>
              <a:rPr lang="en-US" sz="2000" b="1" i="1" dirty="0">
                <a:solidFill>
                  <a:srgbClr val="002060"/>
                </a:solidFill>
              </a:rPr>
              <a:t> Á.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grpSp>
        <p:nvGrpSpPr>
          <p:cNvPr id="68" name="Group 5"/>
          <p:cNvGrpSpPr>
            <a:grpSpLocks/>
          </p:cNvGrpSpPr>
          <p:nvPr/>
        </p:nvGrpSpPr>
        <p:grpSpPr bwMode="auto">
          <a:xfrm>
            <a:off x="193177" y="5652452"/>
            <a:ext cx="1023347" cy="1022035"/>
            <a:chOff x="802" y="845"/>
            <a:chExt cx="827" cy="826"/>
          </a:xfrm>
        </p:grpSpPr>
        <p:sp>
          <p:nvSpPr>
            <p:cNvPr id="69" name="Oval 6"/>
            <p:cNvSpPr>
              <a:spLocks noChangeArrowheads="1"/>
            </p:cNvSpPr>
            <p:nvPr/>
          </p:nvSpPr>
          <p:spPr bwMode="lt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dir="54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70" name="Oval 7"/>
            <p:cNvSpPr>
              <a:spLocks noChangeArrowheads="1"/>
            </p:cNvSpPr>
            <p:nvPr/>
          </p:nvSpPr>
          <p:spPr bwMode="lt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  <a:alpha val="7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71" name="Oval 8"/>
            <p:cNvSpPr>
              <a:spLocks noChangeArrowheads="1"/>
            </p:cNvSpPr>
            <p:nvPr/>
          </p:nvSpPr>
          <p:spPr bwMode="lt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folHlink">
                  <a:alpha val="30196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72" name="Text Box 9"/>
          <p:cNvSpPr txBox="1">
            <a:spLocks noChangeArrowheads="1"/>
          </p:cNvSpPr>
          <p:nvPr/>
        </p:nvSpPr>
        <p:spPr bwMode="gray">
          <a:xfrm>
            <a:off x="157163" y="5845175"/>
            <a:ext cx="1082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4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38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187541" y="3752849"/>
            <a:ext cx="8054760" cy="2647951"/>
            <a:chOff x="1314" y="1782"/>
            <a:chExt cx="3203" cy="58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396" name="AutoShape 12"/>
            <p:cNvSpPr>
              <a:spLocks noChangeArrowheads="1"/>
            </p:cNvSpPr>
            <p:nvPr/>
          </p:nvSpPr>
          <p:spPr bwMode="gray">
            <a:xfrm>
              <a:off x="1314" y="1782"/>
              <a:ext cx="3203" cy="58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scene3d>
              <a:camera prst="legacyPerspectiveBottom"/>
              <a:lightRig rig="legacyNormal3" dir="r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397" name="Line 13"/>
            <p:cNvSpPr>
              <a:spLocks noChangeShapeType="1"/>
            </p:cNvSpPr>
            <p:nvPr/>
          </p:nvSpPr>
          <p:spPr bwMode="gray">
            <a:xfrm>
              <a:off x="1418" y="2361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Line 14"/>
            <p:cNvSpPr>
              <a:spLocks noChangeShapeType="1"/>
            </p:cNvSpPr>
            <p:nvPr/>
          </p:nvSpPr>
          <p:spPr bwMode="gray">
            <a:xfrm>
              <a:off x="1392" y="1784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901700" y="609600"/>
            <a:ext cx="8062788" cy="2964914"/>
            <a:chOff x="1255" y="1050"/>
            <a:chExt cx="3167" cy="582"/>
          </a:xfrm>
          <a:solidFill>
            <a:srgbClr val="0066FF"/>
          </a:solidFill>
        </p:grpSpPr>
        <p:sp>
          <p:nvSpPr>
            <p:cNvPr id="16400" name="AutoShape 16"/>
            <p:cNvSpPr>
              <a:spLocks noChangeArrowheads="1"/>
            </p:cNvSpPr>
            <p:nvPr/>
          </p:nvSpPr>
          <p:spPr bwMode="ltGray">
            <a:xfrm>
              <a:off x="1255" y="1050"/>
              <a:ext cx="3167" cy="58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scene3d>
              <a:camera prst="legacyPerspectiveBottom"/>
              <a:lightRig rig="legacyNormal3" dir="r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401" name="Line 17"/>
            <p:cNvSpPr>
              <a:spLocks noChangeShapeType="1"/>
            </p:cNvSpPr>
            <p:nvPr/>
          </p:nvSpPr>
          <p:spPr bwMode="ltGray">
            <a:xfrm>
              <a:off x="1392" y="1632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Line 18"/>
            <p:cNvSpPr>
              <a:spLocks noChangeShapeType="1"/>
            </p:cNvSpPr>
            <p:nvPr/>
          </p:nvSpPr>
          <p:spPr bwMode="ltGray">
            <a:xfrm>
              <a:off x="1392" y="1052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25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03" name="Text Box 4"/>
          <p:cNvSpPr txBox="1">
            <a:spLocks noChangeArrowheads="1"/>
          </p:cNvSpPr>
          <p:nvPr/>
        </p:nvSpPr>
        <p:spPr bwMode="black">
          <a:xfrm>
            <a:off x="1273175" y="609600"/>
            <a:ext cx="7691313" cy="302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b="1" dirty="0">
                <a:solidFill>
                  <a:srgbClr val="FFFF00"/>
                </a:solidFill>
              </a:rPr>
              <a:t>1. </a:t>
            </a:r>
            <a:r>
              <a:rPr lang="en-US" sz="2200" b="1" dirty="0" err="1">
                <a:solidFill>
                  <a:srgbClr val="FFFF00"/>
                </a:solidFill>
              </a:rPr>
              <a:t>Ðổi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mới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tư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duy</a:t>
            </a:r>
            <a:r>
              <a:rPr lang="en-US" sz="2200" b="1" dirty="0">
                <a:solidFill>
                  <a:srgbClr val="FFFF00"/>
                </a:solidFill>
              </a:rPr>
              <a:t>, </a:t>
            </a:r>
            <a:r>
              <a:rPr lang="en-US" sz="2200" b="1" dirty="0" err="1">
                <a:solidFill>
                  <a:srgbClr val="FFFF00"/>
                </a:solidFill>
              </a:rPr>
              <a:t>nhận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thức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và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hành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động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quyết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liệt</a:t>
            </a:r>
            <a:r>
              <a:rPr lang="en-US" sz="2200" b="1" dirty="0">
                <a:solidFill>
                  <a:srgbClr val="FFFF00"/>
                </a:solidFill>
              </a:rPr>
              <a:t>, </a:t>
            </a:r>
            <a:r>
              <a:rPr lang="en-US" sz="2200" b="1" dirty="0" err="1">
                <a:solidFill>
                  <a:srgbClr val="FFFF00"/>
                </a:solidFill>
              </a:rPr>
              <a:t>tiếp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tục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đẩy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mạnh</a:t>
            </a:r>
            <a:r>
              <a:rPr lang="en-US" sz="2200" b="1" dirty="0">
                <a:solidFill>
                  <a:srgbClr val="FFFF00"/>
                </a:solidFill>
              </a:rPr>
              <a:t> CNH-HĐH </a:t>
            </a:r>
            <a:r>
              <a:rPr lang="en-US" sz="2200" b="1" dirty="0" err="1">
                <a:solidFill>
                  <a:srgbClr val="FFFF00"/>
                </a:solidFill>
              </a:rPr>
              <a:t>đất</a:t>
            </a: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</a:rPr>
              <a:t>nước</a:t>
            </a:r>
            <a:r>
              <a:rPr lang="en-US" sz="2200" b="1" dirty="0" smtClean="0">
                <a:solidFill>
                  <a:srgbClr val="FFFF00"/>
                </a:solidFill>
              </a:rPr>
              <a:t>. </a:t>
            </a:r>
          </a:p>
          <a:p>
            <a:pPr marL="91440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Nội</a:t>
            </a:r>
            <a:r>
              <a:rPr lang="en-US" sz="2000" dirty="0" smtClean="0">
                <a:solidFill>
                  <a:schemeClr val="bg1"/>
                </a:solidFill>
              </a:rPr>
              <a:t> dung </a:t>
            </a:r>
            <a:r>
              <a:rPr lang="en-US" sz="2000" dirty="0" err="1" smtClean="0">
                <a:solidFill>
                  <a:schemeClr val="bg1"/>
                </a:solidFill>
              </a:rPr>
              <a:t>cốt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lõi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của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g/đ 2021-2030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là</a:t>
            </a:r>
            <a:r>
              <a:rPr lang="en-US" sz="2000" dirty="0" smtClean="0">
                <a:solidFill>
                  <a:schemeClr val="bg1"/>
                </a:solidFill>
              </a:rPr>
              <a:t>: </a:t>
            </a:r>
            <a:r>
              <a:rPr lang="en-US" sz="2000" i="1" dirty="0" smtClean="0">
                <a:solidFill>
                  <a:schemeClr val="bg1"/>
                </a:solidFill>
              </a:rPr>
              <a:t>“</a:t>
            </a:r>
            <a:r>
              <a:rPr lang="en-US" sz="2000" b="1" i="1" dirty="0" err="1" smtClean="0">
                <a:solidFill>
                  <a:schemeClr val="bg1"/>
                </a:solidFill>
              </a:rPr>
              <a:t>thúc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đẩy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ứng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dụng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mạnh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mẽ</a:t>
            </a:r>
            <a:r>
              <a:rPr lang="en-US" sz="2000" b="1" i="1" dirty="0" smtClean="0">
                <a:solidFill>
                  <a:schemeClr val="bg1"/>
                </a:solidFill>
              </a:rPr>
              <a:t> KH-CN,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đổi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mới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sáng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tạo</a:t>
            </a:r>
            <a:r>
              <a:rPr lang="en-US" sz="2000" b="1" i="1" dirty="0" smtClean="0">
                <a:solidFill>
                  <a:schemeClr val="bg1"/>
                </a:solidFill>
              </a:rPr>
              <a:t>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nhất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là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thành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tựu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của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cuộc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Cách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mạng</a:t>
            </a:r>
            <a:r>
              <a:rPr lang="en-US" sz="2000" b="1" i="1" dirty="0" smtClean="0">
                <a:solidFill>
                  <a:schemeClr val="bg1"/>
                </a:solidFill>
              </a:rPr>
              <a:t> CN 4.0,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tạo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bứt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phá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về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năng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suất</a:t>
            </a:r>
            <a:r>
              <a:rPr lang="en-US" sz="2000" b="1" i="1" dirty="0" smtClean="0">
                <a:solidFill>
                  <a:schemeClr val="bg1"/>
                </a:solidFill>
              </a:rPr>
              <a:t>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chất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lượng</a:t>
            </a:r>
            <a:r>
              <a:rPr lang="en-US" sz="2000" b="1" i="1" dirty="0" smtClean="0">
                <a:solidFill>
                  <a:schemeClr val="bg1"/>
                </a:solidFill>
              </a:rPr>
              <a:t>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hiệu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quả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của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cả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nền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K.tế</a:t>
            </a:r>
            <a:r>
              <a:rPr lang="en-US" sz="2000" i="1" dirty="0" smtClean="0">
                <a:solidFill>
                  <a:schemeClr val="bg1"/>
                </a:solidFill>
              </a:rPr>
              <a:t>”; </a:t>
            </a:r>
          </a:p>
          <a:p>
            <a:pPr marL="91440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i="1" dirty="0"/>
              <a:t> </a:t>
            </a:r>
            <a:r>
              <a:rPr lang="en-US" sz="2000" i="1" dirty="0" smtClean="0"/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Giai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đoạn</a:t>
            </a:r>
            <a:r>
              <a:rPr lang="en-US" sz="2000" b="1" dirty="0">
                <a:solidFill>
                  <a:srgbClr val="FFFF00"/>
                </a:solidFill>
              </a:rPr>
              <a:t> 2031-2045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r>
              <a:rPr lang="en-US" sz="2000" i="1" dirty="0" err="1">
                <a:solidFill>
                  <a:srgbClr val="FFFF00"/>
                </a:solidFill>
              </a:rPr>
              <a:t>tập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trung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nâng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cao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chất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lượng</a:t>
            </a:r>
            <a:r>
              <a:rPr lang="en-US" sz="2000" i="1" dirty="0">
                <a:solidFill>
                  <a:srgbClr val="FFFF00"/>
                </a:solidFill>
              </a:rPr>
              <a:t> CNH </a:t>
            </a:r>
            <a:r>
              <a:rPr lang="en-US" sz="2000" i="1" dirty="0" err="1">
                <a:solidFill>
                  <a:srgbClr val="FFFF00"/>
                </a:solidFill>
              </a:rPr>
              <a:t>và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đẩy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mạnh</a:t>
            </a:r>
            <a:r>
              <a:rPr lang="en-US" sz="2000" i="1" dirty="0">
                <a:solidFill>
                  <a:srgbClr val="FFFF00"/>
                </a:solidFill>
              </a:rPr>
              <a:t> HĐH </a:t>
            </a:r>
            <a:r>
              <a:rPr lang="en-US" sz="2000" i="1" dirty="0" err="1">
                <a:solidFill>
                  <a:srgbClr val="FFFF00"/>
                </a:solidFill>
              </a:rPr>
              <a:t>toàn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diện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trên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tất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cả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các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lĩnh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vực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của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nền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kinh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tế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và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đời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sống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xã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hội</a:t>
            </a:r>
            <a:r>
              <a:rPr lang="en-US" sz="2000" i="1" dirty="0" smtClean="0">
                <a:solidFill>
                  <a:srgbClr val="FFFF00"/>
                </a:solidFill>
              </a:rPr>
              <a:t>.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16404" name="Text Box 11"/>
          <p:cNvSpPr txBox="1">
            <a:spLocks noChangeArrowheads="1"/>
          </p:cNvSpPr>
          <p:nvPr/>
        </p:nvSpPr>
        <p:spPr bwMode="gray">
          <a:xfrm>
            <a:off x="187541" y="3733800"/>
            <a:ext cx="7713447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b="1" dirty="0"/>
              <a:t>2. </a:t>
            </a:r>
            <a:r>
              <a:rPr lang="en-US" sz="2200" b="1" dirty="0" err="1" smtClean="0"/>
              <a:t>Xây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dựng</a:t>
            </a:r>
            <a:r>
              <a:rPr lang="en-US" sz="2200" b="1" dirty="0" smtClean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hoàn</a:t>
            </a:r>
            <a:r>
              <a:rPr lang="en-US" sz="2200" b="1" dirty="0"/>
              <a:t> </a:t>
            </a:r>
            <a:r>
              <a:rPr lang="en-US" sz="2200" b="1" dirty="0" err="1"/>
              <a:t>thiện</a:t>
            </a:r>
            <a:r>
              <a:rPr lang="en-US" sz="2200" b="1" dirty="0"/>
              <a:t> </a:t>
            </a:r>
            <a:r>
              <a:rPr lang="en-US" sz="2200" b="1" dirty="0" err="1"/>
              <a:t>thể</a:t>
            </a:r>
            <a:r>
              <a:rPr lang="en-US" sz="2200" b="1" dirty="0"/>
              <a:t> </a:t>
            </a:r>
            <a:r>
              <a:rPr lang="en-US" sz="2200" b="1" dirty="0" err="1"/>
              <a:t>chế</a:t>
            </a:r>
            <a:r>
              <a:rPr lang="en-US" sz="2200" b="1" dirty="0"/>
              <a:t>, </a:t>
            </a:r>
            <a:r>
              <a:rPr lang="en-US" sz="2200" b="1" dirty="0" err="1"/>
              <a:t>chính</a:t>
            </a:r>
            <a:r>
              <a:rPr lang="en-US" sz="2200" b="1" dirty="0"/>
              <a:t> </a:t>
            </a:r>
            <a:r>
              <a:rPr lang="en-US" sz="2200" b="1" dirty="0" err="1"/>
              <a:t>sách</a:t>
            </a:r>
            <a:r>
              <a:rPr lang="en-US" sz="2200" b="1" dirty="0"/>
              <a:t> </a:t>
            </a:r>
            <a:r>
              <a:rPr lang="en-US" sz="2200" b="1" dirty="0" err="1"/>
              <a:t>thúc</a:t>
            </a:r>
            <a:r>
              <a:rPr lang="en-US" sz="2200" b="1" dirty="0"/>
              <a:t> </a:t>
            </a:r>
            <a:r>
              <a:rPr lang="en-US" sz="2200" b="1" dirty="0" err="1"/>
              <a:t>đẩy</a:t>
            </a:r>
            <a:r>
              <a:rPr lang="en-US" sz="2200" b="1" dirty="0"/>
              <a:t> CNH-HĐH</a:t>
            </a:r>
            <a:r>
              <a:rPr lang="en-US" sz="2200" dirty="0"/>
              <a:t> </a:t>
            </a:r>
            <a:r>
              <a:rPr lang="en-US" sz="2200" b="1" dirty="0" err="1"/>
              <a:t>đất</a:t>
            </a:r>
            <a:r>
              <a:rPr lang="en-US" sz="2200" b="1" dirty="0"/>
              <a:t> </a:t>
            </a:r>
            <a:r>
              <a:rPr lang="en-US" sz="2200" b="1" dirty="0" err="1" smtClean="0"/>
              <a:t>nước</a:t>
            </a:r>
            <a:r>
              <a:rPr lang="en-US" sz="2200" b="1" dirty="0" smtClean="0"/>
              <a:t>.</a:t>
            </a:r>
            <a:endParaRPr lang="en-US" sz="2000" b="1" dirty="0" smtClean="0"/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r>
              <a:rPr lang="en-US" sz="2000" b="1" dirty="0" err="1">
                <a:solidFill>
                  <a:srgbClr val="0000CC"/>
                </a:solidFill>
              </a:rPr>
              <a:t>Ưu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tiên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hoàn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thiện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pháp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luật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về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phát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triển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C.nghiệp</a:t>
            </a:r>
            <a:r>
              <a:rPr lang="en-US" sz="2000" b="1" dirty="0">
                <a:solidFill>
                  <a:srgbClr val="0000CC"/>
                </a:solidFill>
              </a:rPr>
              <a:t> Q/</a:t>
            </a:r>
            <a:r>
              <a:rPr lang="en-US" sz="2000" b="1" dirty="0" err="1">
                <a:solidFill>
                  <a:srgbClr val="0000CC"/>
                </a:solidFill>
              </a:rPr>
              <a:t>gia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và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các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lĩnh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vực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C.nghiệp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đặc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thù</a:t>
            </a:r>
            <a:r>
              <a:rPr lang="en-US" sz="2000" b="1" dirty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như</a:t>
            </a:r>
            <a:r>
              <a:rPr lang="en-US" sz="2000" b="1" dirty="0">
                <a:solidFill>
                  <a:srgbClr val="0000CC"/>
                </a:solidFill>
              </a:rPr>
              <a:t> CN </a:t>
            </a:r>
            <a:r>
              <a:rPr lang="en-US" sz="2000" b="1" dirty="0" err="1" smtClean="0">
                <a:solidFill>
                  <a:srgbClr val="0000CC"/>
                </a:solidFill>
              </a:rPr>
              <a:t>C.nghệ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>
                <a:solidFill>
                  <a:srgbClr val="0000CC"/>
                </a:solidFill>
              </a:rPr>
              <a:t>số</a:t>
            </a:r>
            <a:r>
              <a:rPr lang="en-US" sz="2000" b="1" dirty="0">
                <a:solidFill>
                  <a:srgbClr val="0000CC"/>
                </a:solidFill>
              </a:rPr>
              <a:t>, CN </a:t>
            </a:r>
            <a:r>
              <a:rPr lang="en-US" sz="2000" b="1" dirty="0" smtClean="0">
                <a:solidFill>
                  <a:srgbClr val="0000CC"/>
                </a:solidFill>
              </a:rPr>
              <a:t>QP-AN,...; </a:t>
            </a:r>
            <a:r>
              <a:rPr lang="en-US" sz="2000" b="1" dirty="0" err="1"/>
              <a:t>phát</a:t>
            </a:r>
            <a:r>
              <a:rPr lang="en-US" sz="2000" b="1" dirty="0"/>
              <a:t> </a:t>
            </a:r>
            <a:r>
              <a:rPr lang="en-US" sz="2000" b="1" dirty="0" err="1" smtClean="0"/>
              <a:t>luật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về</a:t>
            </a:r>
            <a:r>
              <a:rPr lang="en-US" sz="2000" b="1" dirty="0" smtClean="0"/>
              <a:t> </a:t>
            </a:r>
            <a:r>
              <a:rPr lang="en-US" sz="2000" b="1" dirty="0" err="1"/>
              <a:t>kinh</a:t>
            </a:r>
            <a:r>
              <a:rPr lang="en-US" sz="2000" b="1" dirty="0"/>
              <a:t> </a:t>
            </a:r>
            <a:r>
              <a:rPr lang="en-US" sz="2000" b="1" dirty="0" err="1"/>
              <a:t>tế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, </a:t>
            </a:r>
            <a:r>
              <a:rPr lang="en-US" sz="2000" b="1" dirty="0" err="1"/>
              <a:t>xã</a:t>
            </a:r>
            <a:r>
              <a:rPr lang="en-US" sz="2000" b="1" dirty="0"/>
              <a:t> </a:t>
            </a:r>
            <a:r>
              <a:rPr lang="en-US" sz="2000" b="1" dirty="0" err="1"/>
              <a:t>hội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, </a:t>
            </a:r>
            <a:r>
              <a:rPr lang="en-US" sz="2000" b="1" dirty="0" err="1"/>
              <a:t>chính</a:t>
            </a:r>
            <a:r>
              <a:rPr lang="en-US" sz="2000" b="1" dirty="0"/>
              <a:t> </a:t>
            </a:r>
            <a:r>
              <a:rPr lang="en-US" sz="2000" b="1" dirty="0" err="1"/>
              <a:t>phủ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 smtClean="0"/>
              <a:t>;...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r>
              <a:rPr lang="en-US" sz="2000" dirty="0" err="1">
                <a:solidFill>
                  <a:srgbClr val="660066"/>
                </a:solidFill>
              </a:rPr>
              <a:t>Đ</a:t>
            </a:r>
            <a:r>
              <a:rPr lang="en-US" sz="2000" dirty="0" err="1" smtClean="0">
                <a:solidFill>
                  <a:srgbClr val="660066"/>
                </a:solidFill>
              </a:rPr>
              <a:t>ổi</a:t>
            </a:r>
            <a:r>
              <a:rPr lang="en-US" sz="2000" dirty="0" smtClean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mới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chính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sách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đất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đai</a:t>
            </a:r>
            <a:r>
              <a:rPr lang="en-US" sz="2000" dirty="0">
                <a:solidFill>
                  <a:srgbClr val="660066"/>
                </a:solidFill>
              </a:rPr>
              <a:t>, </a:t>
            </a:r>
            <a:r>
              <a:rPr lang="en-US" sz="2000" dirty="0" err="1">
                <a:solidFill>
                  <a:srgbClr val="660066"/>
                </a:solidFill>
              </a:rPr>
              <a:t>tín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dụng</a:t>
            </a:r>
            <a:r>
              <a:rPr lang="en-US" sz="2000" dirty="0">
                <a:solidFill>
                  <a:srgbClr val="660066"/>
                </a:solidFill>
              </a:rPr>
              <a:t>, </a:t>
            </a:r>
            <a:r>
              <a:rPr lang="en-US" sz="2000" dirty="0" err="1">
                <a:solidFill>
                  <a:srgbClr val="660066"/>
                </a:solidFill>
              </a:rPr>
              <a:t>tài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chính</a:t>
            </a:r>
            <a:r>
              <a:rPr lang="en-US" sz="2000" dirty="0">
                <a:solidFill>
                  <a:srgbClr val="660066"/>
                </a:solidFill>
              </a:rPr>
              <a:t>, </a:t>
            </a:r>
            <a:r>
              <a:rPr lang="en-US" sz="2000" dirty="0" err="1">
                <a:solidFill>
                  <a:srgbClr val="660066"/>
                </a:solidFill>
              </a:rPr>
              <a:t>khoa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học</a:t>
            </a:r>
            <a:r>
              <a:rPr lang="en-US" sz="2000" dirty="0">
                <a:solidFill>
                  <a:srgbClr val="660066"/>
                </a:solidFill>
              </a:rPr>
              <a:t>, </a:t>
            </a:r>
            <a:r>
              <a:rPr lang="en-US" sz="2000" dirty="0" err="1">
                <a:solidFill>
                  <a:srgbClr val="660066"/>
                </a:solidFill>
              </a:rPr>
              <a:t>công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nghệ</a:t>
            </a:r>
            <a:r>
              <a:rPr lang="en-US" sz="2000" dirty="0">
                <a:solidFill>
                  <a:srgbClr val="660066"/>
                </a:solidFill>
              </a:rPr>
              <a:t>, </a:t>
            </a:r>
            <a:r>
              <a:rPr lang="en-US" sz="2000" b="1" dirty="0" err="1">
                <a:solidFill>
                  <a:srgbClr val="660066"/>
                </a:solidFill>
              </a:rPr>
              <a:t>phát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triển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nguồn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nhân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lực</a:t>
            </a:r>
            <a:r>
              <a:rPr lang="en-US" sz="2000" b="1" dirty="0">
                <a:solidFill>
                  <a:srgbClr val="660066"/>
                </a:solidFill>
              </a:rPr>
              <a:t>, </a:t>
            </a:r>
            <a:r>
              <a:rPr lang="en-US" sz="2000" b="1" dirty="0" err="1">
                <a:solidFill>
                  <a:srgbClr val="660066"/>
                </a:solidFill>
              </a:rPr>
              <a:t>thu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hút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đầu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tư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tư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nhân</a:t>
            </a:r>
            <a:r>
              <a:rPr lang="en-US" sz="2000" b="1" dirty="0">
                <a:solidFill>
                  <a:srgbClr val="660066"/>
                </a:solidFill>
              </a:rPr>
              <a:t>, </a:t>
            </a:r>
            <a:r>
              <a:rPr lang="en-US" sz="2000" b="1" dirty="0" err="1">
                <a:solidFill>
                  <a:srgbClr val="660066"/>
                </a:solidFill>
              </a:rPr>
              <a:t>đầu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tư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nước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ngoài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vào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nông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>
                <a:solidFill>
                  <a:srgbClr val="660066"/>
                </a:solidFill>
              </a:rPr>
              <a:t>nghiệp</a:t>
            </a:r>
            <a:r>
              <a:rPr lang="en-US" sz="2000" b="1" dirty="0">
                <a:solidFill>
                  <a:srgbClr val="660066"/>
                </a:solidFill>
              </a:rPr>
              <a:t>, </a:t>
            </a:r>
            <a:r>
              <a:rPr lang="en-US" sz="2000" b="1" dirty="0" err="1">
                <a:solidFill>
                  <a:srgbClr val="660066"/>
                </a:solidFill>
              </a:rPr>
              <a:t>nông</a:t>
            </a:r>
            <a:r>
              <a:rPr lang="en-US" sz="2000" b="1" dirty="0">
                <a:solidFill>
                  <a:srgbClr val="660066"/>
                </a:solidFill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</a:rPr>
              <a:t>thôn</a:t>
            </a:r>
            <a:r>
              <a:rPr lang="en-US" sz="2000" b="1" dirty="0" smtClean="0">
                <a:solidFill>
                  <a:srgbClr val="660066"/>
                </a:solidFill>
              </a:rPr>
              <a:t>…</a:t>
            </a:r>
            <a:r>
              <a:rPr lang="en-US" sz="2000" dirty="0" smtClean="0">
                <a:solidFill>
                  <a:srgbClr val="660066"/>
                </a:solidFill>
              </a:rPr>
              <a:t>.</a:t>
            </a:r>
            <a:endParaRPr lang="en-US" sz="2000" b="1" dirty="0">
              <a:solidFill>
                <a:srgbClr val="660066"/>
              </a:solidFill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endParaRPr lang="en-US" sz="2000" b="1" dirty="0">
              <a:solidFill>
                <a:srgbClr val="002060"/>
              </a:solidFill>
            </a:endParaRPr>
          </a:p>
        </p:txBody>
      </p:sp>
      <p:grpSp>
        <p:nvGrpSpPr>
          <p:cNvPr id="16407" name="Group 5"/>
          <p:cNvGrpSpPr>
            <a:grpSpLocks/>
          </p:cNvGrpSpPr>
          <p:nvPr/>
        </p:nvGrpSpPr>
        <p:grpSpPr bwMode="auto">
          <a:xfrm>
            <a:off x="85725" y="609600"/>
            <a:ext cx="1238250" cy="1236662"/>
            <a:chOff x="802" y="845"/>
            <a:chExt cx="827" cy="826"/>
          </a:xfrm>
        </p:grpSpPr>
        <p:sp>
          <p:nvSpPr>
            <p:cNvPr id="16408" name="Oval 6"/>
            <p:cNvSpPr>
              <a:spLocks noChangeArrowheads="1"/>
            </p:cNvSpPr>
            <p:nvPr/>
          </p:nvSpPr>
          <p:spPr bwMode="lt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dir="54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09" name="Oval 7"/>
            <p:cNvSpPr>
              <a:spLocks noChangeArrowheads="1"/>
            </p:cNvSpPr>
            <p:nvPr/>
          </p:nvSpPr>
          <p:spPr bwMode="lt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folHlink">
                  <a:alpha val="7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0" name="Oval 8"/>
            <p:cNvSpPr>
              <a:spLocks noChangeArrowheads="1"/>
            </p:cNvSpPr>
            <p:nvPr/>
          </p:nvSpPr>
          <p:spPr bwMode="lt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folHlink">
                  <a:alpha val="30196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6411" name="Text Box 9"/>
          <p:cNvSpPr txBox="1">
            <a:spLocks noChangeArrowheads="1"/>
          </p:cNvSpPr>
          <p:nvPr/>
        </p:nvSpPr>
        <p:spPr bwMode="gray">
          <a:xfrm>
            <a:off x="157163" y="986135"/>
            <a:ext cx="10826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00CC"/>
                </a:solidFill>
                <a:cs typeface="Arial" charset="0"/>
              </a:rPr>
              <a:t>Một</a:t>
            </a:r>
            <a:endParaRPr lang="en-US" sz="2400" b="1" dirty="0">
              <a:solidFill>
                <a:srgbClr val="0000CC"/>
              </a:solidFill>
              <a:cs typeface="Arial" charset="0"/>
            </a:endParaRPr>
          </a:p>
        </p:txBody>
      </p:sp>
      <p:grpSp>
        <p:nvGrpSpPr>
          <p:cNvPr id="16412" name="Group 12"/>
          <p:cNvGrpSpPr>
            <a:grpSpLocks/>
          </p:cNvGrpSpPr>
          <p:nvPr/>
        </p:nvGrpSpPr>
        <p:grpSpPr bwMode="auto">
          <a:xfrm>
            <a:off x="7829550" y="4249738"/>
            <a:ext cx="1238250" cy="1236662"/>
            <a:chOff x="802" y="833"/>
            <a:chExt cx="827" cy="826"/>
          </a:xfrm>
        </p:grpSpPr>
        <p:sp>
          <p:nvSpPr>
            <p:cNvPr id="16413" name="Oval 13"/>
            <p:cNvSpPr>
              <a:spLocks noChangeArrowheads="1"/>
            </p:cNvSpPr>
            <p:nvPr/>
          </p:nvSpPr>
          <p:spPr bwMode="gray">
            <a:xfrm>
              <a:off x="802" y="833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4" name="Oval 14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accent1">
                  <a:alpha val="7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5" name="Oval 15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accent1">
                  <a:alpha val="30196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6416" name="Text Box 16"/>
          <p:cNvSpPr txBox="1">
            <a:spLocks noChangeArrowheads="1"/>
          </p:cNvSpPr>
          <p:nvPr/>
        </p:nvSpPr>
        <p:spPr bwMode="gray">
          <a:xfrm>
            <a:off x="7900988" y="4577267"/>
            <a:ext cx="10810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 err="1" smtClean="0">
                <a:solidFill>
                  <a:srgbClr val="660066"/>
                </a:solidFill>
                <a:cs typeface="Arial" charset="0"/>
              </a:rPr>
              <a:t>Hai</a:t>
            </a:r>
            <a:r>
              <a:rPr lang="en-US" sz="2600" b="1" dirty="0" smtClean="0">
                <a:solidFill>
                  <a:srgbClr val="660066"/>
                </a:solidFill>
                <a:cs typeface="Arial" charset="0"/>
              </a:rPr>
              <a:t> </a:t>
            </a:r>
            <a:endParaRPr lang="en-US" sz="2600" b="1" dirty="0">
              <a:solidFill>
                <a:srgbClr val="660066"/>
              </a:solidFill>
              <a:cs typeface="Arial" charset="0"/>
            </a:endParaRPr>
          </a:p>
        </p:txBody>
      </p:sp>
      <p:sp>
        <p:nvSpPr>
          <p:cNvPr id="56" name="AutoShape 5"/>
          <p:cNvSpPr>
            <a:spLocks noChangeArrowheads="1"/>
          </p:cNvSpPr>
          <p:nvPr/>
        </p:nvSpPr>
        <p:spPr bwMode="gray">
          <a:xfrm>
            <a:off x="1066800" y="76200"/>
            <a:ext cx="6705600" cy="443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400" b="1" dirty="0" smtClean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III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NHIỆM VỤ, GIẢI PHÁP CHỦ 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YẾU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67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101815" y="3886200"/>
            <a:ext cx="8216685" cy="2874070"/>
            <a:chOff x="1314" y="1782"/>
            <a:chExt cx="3203" cy="58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6396" name="AutoShape 12"/>
            <p:cNvSpPr>
              <a:spLocks noChangeArrowheads="1"/>
            </p:cNvSpPr>
            <p:nvPr/>
          </p:nvSpPr>
          <p:spPr bwMode="gray">
            <a:xfrm>
              <a:off x="1314" y="1782"/>
              <a:ext cx="3203" cy="58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/>
            <a:scene3d>
              <a:camera prst="legacyPerspectiveBottom"/>
              <a:lightRig rig="legacyNormal3" dir="r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397" name="Line 13"/>
            <p:cNvSpPr>
              <a:spLocks noChangeShapeType="1"/>
            </p:cNvSpPr>
            <p:nvPr/>
          </p:nvSpPr>
          <p:spPr bwMode="gray">
            <a:xfrm>
              <a:off x="1418" y="2361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Line 14"/>
            <p:cNvSpPr>
              <a:spLocks noChangeShapeType="1"/>
            </p:cNvSpPr>
            <p:nvPr/>
          </p:nvSpPr>
          <p:spPr bwMode="gray">
            <a:xfrm>
              <a:off x="1392" y="1784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901700" y="76201"/>
            <a:ext cx="7937500" cy="3698447"/>
            <a:chOff x="1255" y="1050"/>
            <a:chExt cx="3167" cy="582"/>
          </a:xfrm>
          <a:solidFill>
            <a:schemeClr val="accent5">
              <a:lumMod val="75000"/>
            </a:schemeClr>
          </a:solidFill>
        </p:grpSpPr>
        <p:sp>
          <p:nvSpPr>
            <p:cNvPr id="16400" name="AutoShape 16"/>
            <p:cNvSpPr>
              <a:spLocks noChangeArrowheads="1"/>
            </p:cNvSpPr>
            <p:nvPr/>
          </p:nvSpPr>
          <p:spPr bwMode="ltGray">
            <a:xfrm>
              <a:off x="1255" y="1050"/>
              <a:ext cx="3167" cy="582"/>
            </a:xfrm>
            <a:prstGeom prst="roundRect">
              <a:avLst>
                <a:gd name="adj" fmla="val 16667"/>
              </a:avLst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401" name="Line 17"/>
            <p:cNvSpPr>
              <a:spLocks noChangeShapeType="1"/>
            </p:cNvSpPr>
            <p:nvPr/>
          </p:nvSpPr>
          <p:spPr bwMode="ltGray">
            <a:xfrm>
              <a:off x="1392" y="1632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Line 18"/>
            <p:cNvSpPr>
              <a:spLocks noChangeShapeType="1"/>
            </p:cNvSpPr>
            <p:nvPr/>
          </p:nvSpPr>
          <p:spPr bwMode="ltGray">
            <a:xfrm>
              <a:off x="1392" y="1052"/>
              <a:ext cx="2950" cy="0"/>
            </a:xfrm>
            <a:prstGeom prst="line">
              <a:avLst/>
            </a:prstGeom>
            <a:grpFill/>
            <a:ln w="3175">
              <a:solidFill>
                <a:srgbClr val="FFFFFF">
                  <a:alpha val="25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03" name="Text Box 4"/>
          <p:cNvSpPr txBox="1">
            <a:spLocks noChangeArrowheads="1"/>
          </p:cNvSpPr>
          <p:nvPr/>
        </p:nvSpPr>
        <p:spPr bwMode="black">
          <a:xfrm>
            <a:off x="990600" y="76200"/>
            <a:ext cx="7934325" cy="369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dirty="0">
                <a:solidFill>
                  <a:srgbClr val="FFFF00"/>
                </a:solidFill>
              </a:rPr>
              <a:t>3. </a:t>
            </a:r>
            <a:r>
              <a:rPr lang="en-US" sz="2000" b="1" dirty="0" smtClean="0">
                <a:solidFill>
                  <a:srgbClr val="FFFF00"/>
                </a:solidFill>
              </a:rPr>
              <a:t>XD </a:t>
            </a:r>
            <a:r>
              <a:rPr lang="en-US" sz="2000" b="1" dirty="0" err="1" smtClean="0">
                <a:solidFill>
                  <a:srgbClr val="FFFF00"/>
                </a:solidFill>
              </a:rPr>
              <a:t>nền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công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nghiệp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Q/</a:t>
            </a:r>
            <a:r>
              <a:rPr lang="en-US" sz="2000" b="1" dirty="0" err="1" smtClean="0">
                <a:solidFill>
                  <a:srgbClr val="FFFF00"/>
                </a:solidFill>
              </a:rPr>
              <a:t>gia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vững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mạnh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tự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lực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tự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cường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18288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Cơ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cấu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lại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ngành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C.nghiệp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gắn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với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các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vùng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động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lực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cực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tăng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trưởng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  <a:r>
              <a:rPr lang="en-US" sz="2000" b="1" dirty="0" err="1">
                <a:solidFill>
                  <a:schemeClr val="bg1"/>
                </a:solidFill>
              </a:rPr>
              <a:t>tăng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cường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liên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kết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vùng</a:t>
            </a:r>
            <a:r>
              <a:rPr lang="en-US" sz="2000" b="1" dirty="0" smtClean="0">
                <a:solidFill>
                  <a:schemeClr val="bg1"/>
                </a:solidFill>
              </a:rPr>
              <a:t>;…</a:t>
            </a:r>
          </a:p>
          <a:p>
            <a:pPr marL="18288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XD </a:t>
            </a:r>
            <a:r>
              <a:rPr lang="en-US" sz="2000" b="1" dirty="0" err="1" smtClean="0">
                <a:solidFill>
                  <a:srgbClr val="FFFF00"/>
                </a:solidFill>
              </a:rPr>
              <a:t>và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triển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khai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</a:t>
            </a:r>
            <a:r>
              <a:rPr lang="en-US" sz="2000" b="1" dirty="0" smtClean="0">
                <a:solidFill>
                  <a:srgbClr val="FFFF00"/>
                </a:solidFill>
              </a:rPr>
              <a:t>/</a:t>
            </a:r>
            <a:r>
              <a:rPr lang="en-US" sz="2000" b="1" dirty="0" err="1" smtClean="0">
                <a:solidFill>
                  <a:srgbClr val="FFFF00"/>
                </a:solidFill>
              </a:rPr>
              <a:t>trình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Q/</a:t>
            </a:r>
            <a:r>
              <a:rPr lang="en-US" sz="2000" b="1" dirty="0" err="1">
                <a:solidFill>
                  <a:srgbClr val="FFFF00"/>
                </a:solidFill>
              </a:rPr>
              <a:t>gia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về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nâng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cao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năng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lực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nền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sản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xuất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Việt</a:t>
            </a:r>
            <a:r>
              <a:rPr lang="en-US" sz="2000" i="1" dirty="0">
                <a:solidFill>
                  <a:srgbClr val="FFFF00"/>
                </a:solidFill>
              </a:rPr>
              <a:t> Nam </a:t>
            </a:r>
            <a:r>
              <a:rPr lang="en-US" sz="2000" i="1" dirty="0" err="1">
                <a:solidFill>
                  <a:srgbClr val="FFFF00"/>
                </a:solidFill>
              </a:rPr>
              <a:t>đến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err="1">
                <a:solidFill>
                  <a:srgbClr val="FFFF00"/>
                </a:solidFill>
              </a:rPr>
              <a:t>năm</a:t>
            </a:r>
            <a:r>
              <a:rPr lang="en-US" sz="2000" i="1" dirty="0">
                <a:solidFill>
                  <a:srgbClr val="FFFF00"/>
                </a:solidFill>
              </a:rPr>
              <a:t> 2045 (Make in Vietnam 2045</a:t>
            </a:r>
            <a:r>
              <a:rPr lang="en-US" sz="2000" i="1" dirty="0" smtClean="0">
                <a:solidFill>
                  <a:srgbClr val="FFFF00"/>
                </a:solidFill>
              </a:rPr>
              <a:t>).</a:t>
            </a:r>
          </a:p>
          <a:p>
            <a:pPr marL="18288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dirty="0" err="1" smtClean="0">
                <a:solidFill>
                  <a:schemeClr val="bg1"/>
                </a:solidFill>
              </a:rPr>
              <a:t>Ưu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tiên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nguồn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lực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phát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triển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các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ngành</a:t>
            </a:r>
            <a:r>
              <a:rPr lang="en-US" sz="2000" b="1" dirty="0">
                <a:solidFill>
                  <a:schemeClr val="bg1"/>
                </a:solidFill>
              </a:rPr>
              <a:t> CN </a:t>
            </a:r>
            <a:r>
              <a:rPr lang="en-US" sz="2000" b="1" dirty="0" err="1">
                <a:solidFill>
                  <a:schemeClr val="bg1"/>
                </a:solidFill>
              </a:rPr>
              <a:t>nền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tảng</a:t>
            </a:r>
            <a:r>
              <a:rPr lang="en-US" sz="2000" b="1" dirty="0">
                <a:solidFill>
                  <a:schemeClr val="bg1"/>
                </a:solidFill>
              </a:rPr>
              <a:t>: </a:t>
            </a:r>
            <a:r>
              <a:rPr lang="en-US" sz="2000" dirty="0" err="1">
                <a:solidFill>
                  <a:schemeClr val="bg1"/>
                </a:solidFill>
              </a:rPr>
              <a:t>Luyện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kim</a:t>
            </a:r>
            <a:r>
              <a:rPr lang="en-US" sz="2000" dirty="0" smtClean="0">
                <a:solidFill>
                  <a:schemeClr val="bg1"/>
                </a:solidFill>
              </a:rPr>
              <a:t>; </a:t>
            </a:r>
            <a:r>
              <a:rPr lang="en-US" sz="2000" dirty="0" err="1">
                <a:solidFill>
                  <a:schemeClr val="bg1"/>
                </a:solidFill>
              </a:rPr>
              <a:t>cơ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khí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chế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tạo</a:t>
            </a:r>
            <a:r>
              <a:rPr lang="en-US" sz="2000" dirty="0" smtClean="0">
                <a:solidFill>
                  <a:schemeClr val="bg1"/>
                </a:solidFill>
              </a:rPr>
              <a:t>; </a:t>
            </a:r>
            <a:r>
              <a:rPr lang="en-US" sz="2000" dirty="0" err="1" smtClean="0">
                <a:solidFill>
                  <a:schemeClr val="bg1"/>
                </a:solidFill>
              </a:rPr>
              <a:t>hóa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chất</a:t>
            </a:r>
            <a:r>
              <a:rPr lang="en-US" sz="2000" dirty="0" smtClean="0">
                <a:solidFill>
                  <a:schemeClr val="bg1"/>
                </a:solidFill>
              </a:rPr>
              <a:t>; </a:t>
            </a:r>
            <a:r>
              <a:rPr lang="en-US" sz="2000" dirty="0">
                <a:solidFill>
                  <a:schemeClr val="bg1"/>
                </a:solidFill>
              </a:rPr>
              <a:t>CN </a:t>
            </a:r>
            <a:r>
              <a:rPr lang="en-US" sz="2000" dirty="0" err="1">
                <a:solidFill>
                  <a:schemeClr val="bg1"/>
                </a:solidFill>
              </a:rPr>
              <a:t>năng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lượng</a:t>
            </a:r>
            <a:r>
              <a:rPr lang="en-US" sz="2000" dirty="0" smtClean="0">
                <a:solidFill>
                  <a:schemeClr val="bg1"/>
                </a:solidFill>
              </a:rPr>
              <a:t>; </a:t>
            </a:r>
            <a:r>
              <a:rPr lang="en-US" sz="2000" dirty="0" err="1" smtClean="0">
                <a:solidFill>
                  <a:schemeClr val="bg1"/>
                </a:solidFill>
              </a:rPr>
              <a:t>vật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liệu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mới</a:t>
            </a:r>
            <a:r>
              <a:rPr lang="en-US" sz="2000" dirty="0">
                <a:solidFill>
                  <a:schemeClr val="bg1"/>
                </a:solidFill>
              </a:rPr>
              <a:t>; </a:t>
            </a:r>
            <a:r>
              <a:rPr lang="en-US" sz="2000" dirty="0" err="1">
                <a:solidFill>
                  <a:schemeClr val="bg1"/>
                </a:solidFill>
              </a:rPr>
              <a:t>công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nghệ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số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Chú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trọng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phát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triển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một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số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ngành</a:t>
            </a:r>
            <a:r>
              <a:rPr lang="en-US" sz="2000" b="1" i="1" dirty="0">
                <a:solidFill>
                  <a:schemeClr val="bg1"/>
                </a:solidFill>
              </a:rPr>
              <a:t> CN </a:t>
            </a:r>
            <a:r>
              <a:rPr lang="en-US" sz="2000" b="1" i="1" dirty="0" err="1">
                <a:solidFill>
                  <a:schemeClr val="bg1"/>
                </a:solidFill>
              </a:rPr>
              <a:t>mũi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nhọn</a:t>
            </a:r>
            <a:r>
              <a:rPr lang="en-US" sz="2000" b="1" i="1" dirty="0" smtClean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CN </a:t>
            </a:r>
            <a:r>
              <a:rPr lang="en-US" sz="2000" dirty="0" err="1">
                <a:solidFill>
                  <a:schemeClr val="bg1"/>
                </a:solidFill>
              </a:rPr>
              <a:t>sản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xuất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rô-bốt</a:t>
            </a:r>
            <a:r>
              <a:rPr lang="en-US" sz="2000" dirty="0">
                <a:solidFill>
                  <a:schemeClr val="bg1"/>
                </a:solidFill>
              </a:rPr>
              <a:t>, ô-</a:t>
            </a:r>
            <a:r>
              <a:rPr lang="en-US" sz="2000" dirty="0" err="1">
                <a:solidFill>
                  <a:schemeClr val="bg1"/>
                </a:solidFill>
              </a:rPr>
              <a:t>tô</a:t>
            </a:r>
            <a:r>
              <a:rPr lang="en-US" sz="2000" dirty="0">
                <a:solidFill>
                  <a:schemeClr val="bg1"/>
                </a:solidFill>
              </a:rPr>
              <a:t>; CN </a:t>
            </a:r>
            <a:r>
              <a:rPr lang="en-US" sz="2000" dirty="0" err="1" smtClean="0">
                <a:solidFill>
                  <a:schemeClr val="bg1"/>
                </a:solidFill>
              </a:rPr>
              <a:t>sinh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học</a:t>
            </a:r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  <a:p>
            <a:pPr marL="18288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Triển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khai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</a:t>
            </a:r>
            <a:r>
              <a:rPr lang="en-US" sz="2000" b="1" dirty="0" smtClean="0">
                <a:solidFill>
                  <a:srgbClr val="FFFF00"/>
                </a:solidFill>
              </a:rPr>
              <a:t>/</a:t>
            </a:r>
            <a:r>
              <a:rPr lang="en-US" sz="2000" b="1" dirty="0" err="1" smtClean="0">
                <a:solidFill>
                  <a:srgbClr val="FFFF00"/>
                </a:solidFill>
              </a:rPr>
              <a:t>trình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phát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triển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C.nghiệp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hỗ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trợ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đến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năm</a:t>
            </a:r>
            <a:r>
              <a:rPr lang="en-US" sz="2000" dirty="0">
                <a:solidFill>
                  <a:srgbClr val="FFFF00"/>
                </a:solidFill>
              </a:rPr>
              <a:t> 2030, </a:t>
            </a:r>
            <a:r>
              <a:rPr lang="en-US" sz="2000" dirty="0" err="1">
                <a:solidFill>
                  <a:srgbClr val="FFFF00"/>
                </a:solidFill>
              </a:rPr>
              <a:t>tập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trung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vào</a:t>
            </a:r>
            <a:r>
              <a:rPr lang="en-US" sz="2000" dirty="0" smtClean="0">
                <a:solidFill>
                  <a:srgbClr val="FFFF00"/>
                </a:solidFill>
              </a:rPr>
              <a:t>: </a:t>
            </a:r>
            <a:r>
              <a:rPr lang="en-US" sz="2000" dirty="0" err="1">
                <a:solidFill>
                  <a:srgbClr val="FFFF00"/>
                </a:solidFill>
              </a:rPr>
              <a:t>Ðiện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tử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thông</a:t>
            </a:r>
            <a:r>
              <a:rPr lang="en-US" sz="2000" dirty="0">
                <a:solidFill>
                  <a:srgbClr val="FFFF00"/>
                </a:solidFill>
              </a:rPr>
              <a:t> minh, ô-</a:t>
            </a:r>
            <a:r>
              <a:rPr lang="en-US" sz="2000" dirty="0" err="1">
                <a:solidFill>
                  <a:srgbClr val="FFFF00"/>
                </a:solidFill>
              </a:rPr>
              <a:t>tô</a:t>
            </a:r>
            <a:r>
              <a:rPr lang="en-US" sz="2000" dirty="0" smtClean="0">
                <a:solidFill>
                  <a:srgbClr val="FFFF00"/>
                </a:solidFill>
              </a:rPr>
              <a:t>, </a:t>
            </a:r>
            <a:r>
              <a:rPr lang="en-US" sz="2000" dirty="0" err="1">
                <a:solidFill>
                  <a:srgbClr val="FFFF00"/>
                </a:solidFill>
              </a:rPr>
              <a:t>cơ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khí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và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tự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động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hóa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6404" name="Text Box 11"/>
          <p:cNvSpPr txBox="1">
            <a:spLocks noChangeArrowheads="1"/>
          </p:cNvSpPr>
          <p:nvPr/>
        </p:nvSpPr>
        <p:spPr bwMode="gray">
          <a:xfrm>
            <a:off x="201827" y="3810000"/>
            <a:ext cx="7875373" cy="302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200" b="1" dirty="0"/>
              <a:t>4. </a:t>
            </a:r>
            <a:r>
              <a:rPr lang="en-US" sz="2000" b="1" dirty="0" err="1"/>
              <a:t>Ðẩy</a:t>
            </a:r>
            <a:r>
              <a:rPr lang="en-US" sz="2000" b="1" dirty="0"/>
              <a:t> </a:t>
            </a:r>
            <a:r>
              <a:rPr lang="en-US" sz="2000" b="1" dirty="0" err="1"/>
              <a:t>nhanh</a:t>
            </a:r>
            <a:r>
              <a:rPr lang="en-US" sz="2000" b="1" dirty="0"/>
              <a:t> CNH-HĐH </a:t>
            </a:r>
            <a:r>
              <a:rPr lang="en-US" sz="2000" b="1" dirty="0" err="1"/>
              <a:t>nông</a:t>
            </a:r>
            <a:r>
              <a:rPr lang="en-US" sz="2000" b="1" dirty="0"/>
              <a:t> </a:t>
            </a:r>
            <a:r>
              <a:rPr lang="en-US" sz="2000" b="1" dirty="0" err="1"/>
              <a:t>nghiệp</a:t>
            </a:r>
            <a:r>
              <a:rPr lang="en-US" sz="2000" b="1" dirty="0"/>
              <a:t>, </a:t>
            </a:r>
            <a:r>
              <a:rPr lang="en-US" sz="2000" b="1" dirty="0" err="1"/>
              <a:t>nông</a:t>
            </a:r>
            <a:r>
              <a:rPr lang="en-US" sz="2000" b="1" dirty="0"/>
              <a:t> </a:t>
            </a:r>
            <a:r>
              <a:rPr lang="en-US" sz="2000" b="1" dirty="0" err="1"/>
              <a:t>thôn</a:t>
            </a:r>
            <a:r>
              <a:rPr lang="en-US" sz="2000" b="1" dirty="0"/>
              <a:t>; </a:t>
            </a:r>
            <a:r>
              <a:rPr lang="en-US" sz="2000" b="1" dirty="0" err="1" smtClean="0"/>
              <a:t>cơ</a:t>
            </a:r>
            <a:r>
              <a:rPr lang="en-US" sz="2000" b="1" dirty="0" smtClean="0"/>
              <a:t> </a:t>
            </a:r>
            <a:r>
              <a:rPr lang="en-US" sz="2000" b="1" dirty="0" err="1"/>
              <a:t>cấu</a:t>
            </a:r>
            <a:r>
              <a:rPr lang="en-US" sz="2000" b="1" dirty="0"/>
              <a:t> </a:t>
            </a:r>
            <a:r>
              <a:rPr lang="en-US" sz="2000" b="1" dirty="0" err="1"/>
              <a:t>lại</a:t>
            </a:r>
            <a:r>
              <a:rPr lang="en-US" sz="2000" b="1" dirty="0"/>
              <a:t> </a:t>
            </a:r>
            <a:r>
              <a:rPr lang="en-US" sz="2000" b="1" dirty="0" err="1"/>
              <a:t>ngành</a:t>
            </a:r>
            <a:r>
              <a:rPr lang="en-US" sz="2000" b="1" dirty="0"/>
              <a:t> </a:t>
            </a:r>
            <a:r>
              <a:rPr lang="en-US" sz="2000" b="1" dirty="0" err="1"/>
              <a:t>dịch</a:t>
            </a:r>
            <a:r>
              <a:rPr lang="en-US" sz="2000" b="1" dirty="0"/>
              <a:t> </a:t>
            </a:r>
            <a:r>
              <a:rPr lang="en-US" sz="2000" b="1" dirty="0" err="1"/>
              <a:t>vụ</a:t>
            </a:r>
            <a:r>
              <a:rPr lang="en-US" sz="2000" b="1" dirty="0"/>
              <a:t> </a:t>
            </a:r>
            <a:r>
              <a:rPr lang="en-US" sz="2000" b="1" dirty="0" err="1"/>
              <a:t>dựa</a:t>
            </a:r>
            <a:r>
              <a:rPr lang="en-US" sz="2000" b="1" dirty="0"/>
              <a:t> </a:t>
            </a:r>
            <a:r>
              <a:rPr lang="en-US" sz="2000" b="1" dirty="0" err="1"/>
              <a:t>trên</a:t>
            </a:r>
            <a:r>
              <a:rPr lang="en-US" sz="2000" b="1" dirty="0"/>
              <a:t> </a:t>
            </a:r>
            <a:r>
              <a:rPr lang="en-US" sz="2000" b="1" dirty="0" err="1"/>
              <a:t>nền</a:t>
            </a:r>
            <a:r>
              <a:rPr lang="en-US" sz="2000" b="1" dirty="0"/>
              <a:t> </a:t>
            </a:r>
            <a:r>
              <a:rPr lang="en-US" sz="2000" b="1" dirty="0" err="1"/>
              <a:t>tảng</a:t>
            </a:r>
            <a:r>
              <a:rPr lang="en-US" sz="2000" b="1" dirty="0"/>
              <a:t> </a:t>
            </a:r>
            <a:r>
              <a:rPr lang="en-US" sz="2000" b="1" dirty="0" smtClean="0"/>
              <a:t>KH-CN, </a:t>
            </a:r>
            <a:r>
              <a:rPr lang="en-US" sz="2000" b="1" dirty="0" err="1" smtClean="0"/>
              <a:t>đổi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mới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sáng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tạo</a:t>
            </a:r>
            <a:r>
              <a:rPr lang="en-US" sz="2000" b="1" dirty="0" smtClean="0"/>
              <a:t>. </a:t>
            </a:r>
          </a:p>
          <a:p>
            <a:pPr marL="18288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dirty="0" err="1">
                <a:solidFill>
                  <a:srgbClr val="0000CC"/>
                </a:solidFill>
              </a:rPr>
              <a:t>Ưu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tiên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phát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triển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hệ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thống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kết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cấu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hạ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tầng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nông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nghiệp</a:t>
            </a:r>
            <a:r>
              <a:rPr lang="en-US" sz="2000" b="1" i="1" dirty="0">
                <a:solidFill>
                  <a:srgbClr val="0000CC"/>
                </a:solidFill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</a:rPr>
              <a:t>nông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thôn</a:t>
            </a:r>
            <a:r>
              <a:rPr lang="en-US" sz="2000" dirty="0">
                <a:solidFill>
                  <a:srgbClr val="0000CC"/>
                </a:solidFill>
              </a:rPr>
              <a:t>, </a:t>
            </a:r>
            <a:r>
              <a:rPr lang="en-US" sz="2000" dirty="0" err="1">
                <a:solidFill>
                  <a:srgbClr val="0000CC"/>
                </a:solidFill>
              </a:rPr>
              <a:t>nhất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là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</a:rPr>
              <a:t>thủy</a:t>
            </a:r>
            <a:r>
              <a:rPr lang="en-US" sz="2000" dirty="0" smtClean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lợi</a:t>
            </a:r>
            <a:r>
              <a:rPr lang="en-US" sz="2000" dirty="0">
                <a:solidFill>
                  <a:srgbClr val="0000CC"/>
                </a:solidFill>
              </a:rPr>
              <a:t>, </a:t>
            </a:r>
            <a:r>
              <a:rPr lang="en-US" sz="2000" dirty="0" err="1">
                <a:solidFill>
                  <a:srgbClr val="0000CC"/>
                </a:solidFill>
              </a:rPr>
              <a:t>giao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thông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vận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tải</a:t>
            </a:r>
            <a:r>
              <a:rPr lang="en-US" sz="2000" dirty="0">
                <a:solidFill>
                  <a:srgbClr val="0000CC"/>
                </a:solidFill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</a:rPr>
              <a:t>kho</a:t>
            </a:r>
            <a:r>
              <a:rPr lang="en-US" sz="2000" dirty="0" smtClean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bãi</a:t>
            </a:r>
            <a:r>
              <a:rPr lang="en-US" sz="2000" dirty="0">
                <a:solidFill>
                  <a:srgbClr val="0000CC"/>
                </a:solidFill>
              </a:rPr>
              <a:t>, </a:t>
            </a:r>
            <a:r>
              <a:rPr lang="en-US" sz="2000" dirty="0" err="1">
                <a:solidFill>
                  <a:srgbClr val="0000CC"/>
                </a:solidFill>
              </a:rPr>
              <a:t>chế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biến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nông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sản</a:t>
            </a:r>
            <a:r>
              <a:rPr lang="en-US" sz="2000" dirty="0">
                <a:solidFill>
                  <a:srgbClr val="0000CC"/>
                </a:solidFill>
              </a:rPr>
              <a:t>; </a:t>
            </a:r>
            <a:r>
              <a:rPr lang="en-US" sz="2000" dirty="0" err="1">
                <a:solidFill>
                  <a:srgbClr val="0000CC"/>
                </a:solidFill>
              </a:rPr>
              <a:t>xây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dựng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hạ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tầng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số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và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dữ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liệu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số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nông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nghiệp</a:t>
            </a:r>
            <a:r>
              <a:rPr lang="en-US" sz="2000" dirty="0">
                <a:solidFill>
                  <a:srgbClr val="0000CC"/>
                </a:solidFill>
              </a:rPr>
              <a:t>, </a:t>
            </a:r>
            <a:r>
              <a:rPr lang="en-US" sz="2000" dirty="0" err="1">
                <a:solidFill>
                  <a:srgbClr val="0000CC"/>
                </a:solidFill>
              </a:rPr>
              <a:t>nông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00CC"/>
                </a:solidFill>
              </a:rPr>
              <a:t>thôn</a:t>
            </a:r>
            <a:r>
              <a:rPr lang="en-US" sz="2000" dirty="0">
                <a:solidFill>
                  <a:srgbClr val="0000CC"/>
                </a:solidFill>
              </a:rPr>
              <a:t>... </a:t>
            </a:r>
            <a:r>
              <a:rPr lang="en-US" sz="2000" b="1" i="1" dirty="0" err="1">
                <a:solidFill>
                  <a:srgbClr val="0000CC"/>
                </a:solidFill>
              </a:rPr>
              <a:t>Hình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thành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các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khu</a:t>
            </a:r>
            <a:r>
              <a:rPr lang="en-US" sz="2000" b="1" i="1" dirty="0">
                <a:solidFill>
                  <a:srgbClr val="0000CC"/>
                </a:solidFill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</a:rPr>
              <a:t>cụm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công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nghiệp</a:t>
            </a:r>
            <a:r>
              <a:rPr lang="en-US" sz="2000" b="1" i="1" dirty="0">
                <a:solidFill>
                  <a:srgbClr val="0000CC"/>
                </a:solidFill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</a:rPr>
              <a:t>dịch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vụ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hỗ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trợ</a:t>
            </a:r>
            <a:r>
              <a:rPr lang="en-US" sz="2000" dirty="0" smtClean="0">
                <a:solidFill>
                  <a:srgbClr val="0000CC"/>
                </a:solidFill>
              </a:rPr>
              <a:t>.</a:t>
            </a:r>
          </a:p>
          <a:p>
            <a:pPr marL="18288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Tiếp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tục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phát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triển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nông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nghiệp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theo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hướng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b="1" i="1" u="sng" dirty="0" smtClean="0">
                <a:solidFill>
                  <a:srgbClr val="003300"/>
                </a:solidFill>
              </a:rPr>
              <a:t>SX </a:t>
            </a:r>
            <a:r>
              <a:rPr lang="en-US" sz="2000" b="1" i="1" u="sng" dirty="0" err="1" smtClean="0">
                <a:solidFill>
                  <a:srgbClr val="003300"/>
                </a:solidFill>
              </a:rPr>
              <a:t>hàng</a:t>
            </a:r>
            <a:r>
              <a:rPr lang="en-US" sz="2000" b="1" i="1" u="sng" dirty="0" smtClean="0">
                <a:solidFill>
                  <a:srgbClr val="003300"/>
                </a:solidFill>
              </a:rPr>
              <a:t> </a:t>
            </a:r>
            <a:r>
              <a:rPr lang="en-US" sz="2000" b="1" i="1" u="sng" dirty="0" err="1">
                <a:solidFill>
                  <a:srgbClr val="003300"/>
                </a:solidFill>
              </a:rPr>
              <a:t>hóa</a:t>
            </a:r>
            <a:r>
              <a:rPr lang="en-US" sz="2000" b="1" i="1" u="sng" dirty="0">
                <a:solidFill>
                  <a:srgbClr val="003300"/>
                </a:solidFill>
              </a:rPr>
              <a:t> </a:t>
            </a:r>
            <a:r>
              <a:rPr lang="en-US" sz="2000" b="1" i="1" u="sng" dirty="0" err="1">
                <a:solidFill>
                  <a:srgbClr val="003300"/>
                </a:solidFill>
              </a:rPr>
              <a:t>lớn</a:t>
            </a:r>
            <a:r>
              <a:rPr lang="en-US" sz="2000" b="1" i="1" u="sng" dirty="0">
                <a:solidFill>
                  <a:srgbClr val="003300"/>
                </a:solidFill>
              </a:rPr>
              <a:t>. </a:t>
            </a:r>
            <a:r>
              <a:rPr lang="en-US" sz="2000" b="1" dirty="0" err="1">
                <a:solidFill>
                  <a:srgbClr val="003300"/>
                </a:solidFill>
              </a:rPr>
              <a:t>Thực</a:t>
            </a:r>
            <a:r>
              <a:rPr lang="en-US" sz="2000" b="1" dirty="0">
                <a:solidFill>
                  <a:srgbClr val="003300"/>
                </a:solidFill>
              </a:rPr>
              <a:t> </a:t>
            </a:r>
            <a:r>
              <a:rPr lang="en-US" sz="2000" b="1" dirty="0" err="1">
                <a:solidFill>
                  <a:srgbClr val="003300"/>
                </a:solidFill>
              </a:rPr>
              <a:t>hiện</a:t>
            </a:r>
            <a:r>
              <a:rPr lang="en-US" sz="2000" b="1" dirty="0">
                <a:solidFill>
                  <a:srgbClr val="003300"/>
                </a:solidFill>
              </a:rPr>
              <a:t> </a:t>
            </a:r>
            <a:r>
              <a:rPr lang="en-US" sz="2000" b="1" dirty="0" err="1">
                <a:solidFill>
                  <a:srgbClr val="003300"/>
                </a:solidFill>
              </a:rPr>
              <a:t>chuyển</a:t>
            </a:r>
            <a:r>
              <a:rPr lang="en-US" sz="2000" b="1" dirty="0">
                <a:solidFill>
                  <a:srgbClr val="003300"/>
                </a:solidFill>
              </a:rPr>
              <a:t> </a:t>
            </a:r>
            <a:r>
              <a:rPr lang="en-US" sz="2000" b="1" dirty="0" err="1">
                <a:solidFill>
                  <a:srgbClr val="003300"/>
                </a:solidFill>
              </a:rPr>
              <a:t>đổi</a:t>
            </a:r>
            <a:r>
              <a:rPr lang="en-US" sz="2000" b="1" dirty="0">
                <a:solidFill>
                  <a:srgbClr val="003300"/>
                </a:solidFill>
              </a:rPr>
              <a:t> </a:t>
            </a:r>
            <a:r>
              <a:rPr lang="en-US" sz="2000" b="1" dirty="0" err="1">
                <a:solidFill>
                  <a:srgbClr val="003300"/>
                </a:solidFill>
              </a:rPr>
              <a:t>số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trong</a:t>
            </a:r>
            <a:r>
              <a:rPr lang="en-US" sz="2000" dirty="0">
                <a:solidFill>
                  <a:srgbClr val="003300"/>
                </a:solidFill>
              </a:rPr>
              <a:t> XD </a:t>
            </a:r>
            <a:r>
              <a:rPr lang="en-US" sz="2000" dirty="0" err="1">
                <a:solidFill>
                  <a:srgbClr val="003300"/>
                </a:solidFill>
              </a:rPr>
              <a:t>nông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thôn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mới</a:t>
            </a:r>
            <a:r>
              <a:rPr lang="en-US" sz="2000" dirty="0">
                <a:solidFill>
                  <a:srgbClr val="003300"/>
                </a:solidFill>
              </a:rPr>
              <a:t>, </a:t>
            </a:r>
            <a:r>
              <a:rPr lang="en-US" sz="2000" dirty="0" err="1">
                <a:solidFill>
                  <a:srgbClr val="003300"/>
                </a:solidFill>
              </a:rPr>
              <a:t>hướng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tới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nông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thôn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mới</a:t>
            </a:r>
            <a:r>
              <a:rPr lang="en-US" sz="2000" b="1" i="1" dirty="0">
                <a:solidFill>
                  <a:srgbClr val="660066"/>
                </a:solidFill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</a:rPr>
              <a:t>thông</a:t>
            </a:r>
            <a:r>
              <a:rPr lang="en-US" sz="2000" b="1" i="1" dirty="0">
                <a:solidFill>
                  <a:srgbClr val="660066"/>
                </a:solidFill>
              </a:rPr>
              <a:t> minh </a:t>
            </a:r>
            <a:r>
              <a:rPr lang="en-US" sz="2000" dirty="0" err="1">
                <a:solidFill>
                  <a:srgbClr val="003300"/>
                </a:solidFill>
              </a:rPr>
              <a:t>giai</a:t>
            </a:r>
            <a:r>
              <a:rPr lang="en-US" sz="2000" dirty="0">
                <a:solidFill>
                  <a:srgbClr val="003300"/>
                </a:solidFill>
              </a:rPr>
              <a:t> </a:t>
            </a:r>
            <a:r>
              <a:rPr lang="en-US" sz="2000" dirty="0" err="1">
                <a:solidFill>
                  <a:srgbClr val="003300"/>
                </a:solidFill>
              </a:rPr>
              <a:t>đoạn</a:t>
            </a:r>
            <a:r>
              <a:rPr lang="en-US" sz="2000" dirty="0">
                <a:solidFill>
                  <a:srgbClr val="003300"/>
                </a:solidFill>
              </a:rPr>
              <a:t> 2021-2025.</a:t>
            </a:r>
          </a:p>
        </p:txBody>
      </p:sp>
      <p:grpSp>
        <p:nvGrpSpPr>
          <p:cNvPr id="16407" name="Group 5"/>
          <p:cNvGrpSpPr>
            <a:grpSpLocks/>
          </p:cNvGrpSpPr>
          <p:nvPr/>
        </p:nvGrpSpPr>
        <p:grpSpPr bwMode="auto">
          <a:xfrm>
            <a:off x="0" y="820738"/>
            <a:ext cx="1238250" cy="1236662"/>
            <a:chOff x="802" y="845"/>
            <a:chExt cx="827" cy="826"/>
          </a:xfrm>
        </p:grpSpPr>
        <p:sp>
          <p:nvSpPr>
            <p:cNvPr id="16408" name="Oval 6"/>
            <p:cNvSpPr>
              <a:spLocks noChangeArrowheads="1"/>
            </p:cNvSpPr>
            <p:nvPr/>
          </p:nvSpPr>
          <p:spPr bwMode="lt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dir="54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09" name="Oval 7"/>
            <p:cNvSpPr>
              <a:spLocks noChangeArrowheads="1"/>
            </p:cNvSpPr>
            <p:nvPr/>
          </p:nvSpPr>
          <p:spPr bwMode="lt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folHlink">
                  <a:alpha val="7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0" name="Oval 8"/>
            <p:cNvSpPr>
              <a:spLocks noChangeArrowheads="1"/>
            </p:cNvSpPr>
            <p:nvPr/>
          </p:nvSpPr>
          <p:spPr bwMode="lt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folHlink">
                  <a:alpha val="30196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6411" name="Text Box 9"/>
          <p:cNvSpPr txBox="1">
            <a:spLocks noChangeArrowheads="1"/>
          </p:cNvSpPr>
          <p:nvPr/>
        </p:nvSpPr>
        <p:spPr bwMode="gray">
          <a:xfrm>
            <a:off x="71438" y="1211918"/>
            <a:ext cx="1082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080808"/>
                </a:solidFill>
                <a:cs typeface="Arial" charset="0"/>
              </a:rPr>
              <a:t>Ba</a:t>
            </a:r>
            <a:endParaRPr lang="en-US" sz="2800" b="1" dirty="0">
              <a:solidFill>
                <a:srgbClr val="080808"/>
              </a:solidFill>
              <a:cs typeface="Arial" charset="0"/>
            </a:endParaRPr>
          </a:p>
        </p:txBody>
      </p:sp>
      <p:grpSp>
        <p:nvGrpSpPr>
          <p:cNvPr id="16412" name="Group 12"/>
          <p:cNvGrpSpPr>
            <a:grpSpLocks/>
          </p:cNvGrpSpPr>
          <p:nvPr/>
        </p:nvGrpSpPr>
        <p:grpSpPr bwMode="auto">
          <a:xfrm>
            <a:off x="7905750" y="4554538"/>
            <a:ext cx="1238250" cy="1236662"/>
            <a:chOff x="802" y="845"/>
            <a:chExt cx="827" cy="826"/>
          </a:xfrm>
        </p:grpSpPr>
        <p:sp>
          <p:nvSpPr>
            <p:cNvPr id="16413" name="Oval 13"/>
            <p:cNvSpPr>
              <a:spLocks noChangeArrowheads="1"/>
            </p:cNvSpPr>
            <p:nvPr/>
          </p:nvSpPr>
          <p:spPr bwMode="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4" name="Oval 14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accent1">
                  <a:alpha val="7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5" name="Oval 15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accent1">
                  <a:alpha val="30196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6416" name="Text Box 16"/>
          <p:cNvSpPr txBox="1">
            <a:spLocks noChangeArrowheads="1"/>
          </p:cNvSpPr>
          <p:nvPr/>
        </p:nvSpPr>
        <p:spPr bwMode="gray">
          <a:xfrm>
            <a:off x="7977188" y="4953000"/>
            <a:ext cx="10810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rgbClr val="080808"/>
                </a:solidFill>
                <a:cs typeface="Arial" charset="0"/>
              </a:rPr>
              <a:t>Bốn</a:t>
            </a:r>
            <a:endParaRPr lang="en-US" sz="2400" b="1" dirty="0">
              <a:solidFill>
                <a:srgbClr val="080808"/>
              </a:solidFill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719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AutoShape 3"/>
          <p:cNvSpPr>
            <a:spLocks noChangeArrowheads="1"/>
          </p:cNvSpPr>
          <p:nvPr/>
        </p:nvSpPr>
        <p:spPr bwMode="gray">
          <a:xfrm>
            <a:off x="228600" y="4852448"/>
            <a:ext cx="8763000" cy="1873423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gray">
          <a:xfrm>
            <a:off x="228600" y="2943807"/>
            <a:ext cx="8763000" cy="1568874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gray">
          <a:xfrm>
            <a:off x="228600" y="259925"/>
            <a:ext cx="8763000" cy="2158939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grpSp>
        <p:nvGrpSpPr>
          <p:cNvPr id="123910" name="Group 6"/>
          <p:cNvGrpSpPr>
            <a:grpSpLocks/>
          </p:cNvGrpSpPr>
          <p:nvPr/>
        </p:nvGrpSpPr>
        <p:grpSpPr bwMode="auto">
          <a:xfrm>
            <a:off x="1257300" y="2438399"/>
            <a:ext cx="6858000" cy="762108"/>
            <a:chOff x="720" y="1382"/>
            <a:chExt cx="4058" cy="490"/>
          </a:xfrm>
        </p:grpSpPr>
        <p:sp>
          <p:nvSpPr>
            <p:cNvPr id="123911" name="AutoShape 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00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12" name="Group 8"/>
            <p:cNvGrpSpPr>
              <a:grpSpLocks/>
            </p:cNvGrpSpPr>
            <p:nvPr/>
          </p:nvGrpSpPr>
          <p:grpSpPr bwMode="auto">
            <a:xfrm>
              <a:off x="730" y="1382"/>
              <a:ext cx="4043" cy="490"/>
              <a:chOff x="744" y="1382"/>
              <a:chExt cx="3988" cy="490"/>
            </a:xfrm>
          </p:grpSpPr>
          <p:sp>
            <p:nvSpPr>
              <p:cNvPr id="123913" name="AutoShape 9"/>
              <p:cNvSpPr>
                <a:spLocks noChangeArrowheads="1"/>
              </p:cNvSpPr>
              <p:nvPr/>
            </p:nvSpPr>
            <p:spPr bwMode="gray">
              <a:xfrm>
                <a:off x="744" y="1807"/>
                <a:ext cx="3988" cy="6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4" name="AutoShape 10"/>
              <p:cNvSpPr>
                <a:spLocks noChangeArrowheads="1"/>
              </p:cNvSpPr>
              <p:nvPr/>
            </p:nvSpPr>
            <p:spPr bwMode="gray">
              <a:xfrm>
                <a:off x="744" y="1382"/>
                <a:ext cx="3988" cy="6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tint val="38039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3915" name="Group 11"/>
          <p:cNvGrpSpPr>
            <a:grpSpLocks/>
          </p:cNvGrpSpPr>
          <p:nvPr/>
        </p:nvGrpSpPr>
        <p:grpSpPr bwMode="auto">
          <a:xfrm>
            <a:off x="985652" y="4572000"/>
            <a:ext cx="7248896" cy="509905"/>
            <a:chOff x="720" y="1392"/>
            <a:chExt cx="4058" cy="480"/>
          </a:xfrm>
        </p:grpSpPr>
        <p:sp>
          <p:nvSpPr>
            <p:cNvPr id="123916" name="AutoShape 12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17" name="Group 13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18" name="AutoShape 14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8039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9" name="AutoShape 15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4902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3920" name="Group 16"/>
          <p:cNvGrpSpPr>
            <a:grpSpLocks/>
          </p:cNvGrpSpPr>
          <p:nvPr/>
        </p:nvGrpSpPr>
        <p:grpSpPr bwMode="auto">
          <a:xfrm>
            <a:off x="1298835" y="-108"/>
            <a:ext cx="6589905" cy="762107"/>
            <a:chOff x="720" y="1382"/>
            <a:chExt cx="4058" cy="490"/>
          </a:xfrm>
        </p:grpSpPr>
        <p:sp>
          <p:nvSpPr>
            <p:cNvPr id="123921" name="AutoShape 1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00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22" name="Group 18"/>
            <p:cNvGrpSpPr>
              <a:grpSpLocks/>
            </p:cNvGrpSpPr>
            <p:nvPr/>
          </p:nvGrpSpPr>
          <p:grpSpPr bwMode="auto">
            <a:xfrm>
              <a:off x="730" y="1382"/>
              <a:ext cx="4043" cy="490"/>
              <a:chOff x="744" y="1382"/>
              <a:chExt cx="3988" cy="490"/>
            </a:xfrm>
          </p:grpSpPr>
          <p:sp>
            <p:nvSpPr>
              <p:cNvPr id="123923" name="AutoShape 19"/>
              <p:cNvSpPr>
                <a:spLocks noChangeArrowheads="1"/>
              </p:cNvSpPr>
              <p:nvPr/>
            </p:nvSpPr>
            <p:spPr bwMode="gray">
              <a:xfrm>
                <a:off x="744" y="1777"/>
                <a:ext cx="3988" cy="9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4" name="AutoShape 20"/>
              <p:cNvSpPr>
                <a:spLocks noChangeArrowheads="1"/>
              </p:cNvSpPr>
              <p:nvPr/>
            </p:nvSpPr>
            <p:spPr bwMode="gray">
              <a:xfrm>
                <a:off x="744" y="1382"/>
                <a:ext cx="3988" cy="9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1765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3925" name="Rectangle 21"/>
          <p:cNvSpPr>
            <a:spLocks noChangeArrowheads="1"/>
          </p:cNvSpPr>
          <p:nvPr/>
        </p:nvSpPr>
        <p:spPr bwMode="gray">
          <a:xfrm>
            <a:off x="1143000" y="0"/>
            <a:ext cx="6838326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KH-CN,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lượng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CNH-HĐH.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3926" name="Rectangle 22"/>
          <p:cNvSpPr>
            <a:spLocks noChangeArrowheads="1"/>
          </p:cNvSpPr>
          <p:nvPr/>
        </p:nvSpPr>
        <p:spPr bwMode="gray">
          <a:xfrm>
            <a:off x="1298834" y="2438400"/>
            <a:ext cx="6926781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hạ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tầng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thúc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đô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CNH-HĐH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3929" name="Rectangle 25"/>
          <p:cNvSpPr>
            <a:spLocks noChangeArrowheads="1"/>
          </p:cNvSpPr>
          <p:nvPr/>
        </p:nvSpPr>
        <p:spPr bwMode="auto">
          <a:xfrm>
            <a:off x="228600" y="705336"/>
            <a:ext cx="8763000" cy="165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Thí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KH-CN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viện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D/</a:t>
            </a:r>
            <a:r>
              <a:rPr lang="en-US" sz="19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GD-ĐT, </a:t>
            </a:r>
            <a:r>
              <a:rPr lang="en-US" sz="19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en-US" sz="190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19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900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riển</a:t>
            </a:r>
            <a:r>
              <a:rPr lang="en-US" sz="19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đào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chuyên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kỹ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C.nghiệp</a:t>
            </a:r>
            <a:r>
              <a:rPr lang="en-US" sz="19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tảng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C.nghiệp</a:t>
            </a:r>
            <a:r>
              <a:rPr lang="en-US" sz="19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nhọn</a:t>
            </a:r>
            <a:r>
              <a:rPr lang="en-US" sz="19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9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930" name="Text Box 26"/>
          <p:cNvSpPr txBox="1">
            <a:spLocks noChangeArrowheads="1"/>
          </p:cNvSpPr>
          <p:nvPr/>
        </p:nvSpPr>
        <p:spPr bwMode="black">
          <a:xfrm>
            <a:off x="914401" y="4648200"/>
            <a:ext cx="75345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7.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nhằm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thúc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CNH-HĐH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228600" y="5105400"/>
            <a:ext cx="8763000" cy="160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DN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DN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FDI. </a:t>
            </a:r>
            <a:endParaRPr lang="en-US" sz="1900" b="1" i="1" dirty="0" smtClean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DN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DN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Q.tế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dắt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228600" y="3200400"/>
            <a:ext cx="8763000" cy="131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5.000km 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1900" b="1" i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2030.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Sớm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XD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đường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sắt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tốc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Bắc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Nam,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đường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sắt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đô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thị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Hà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TP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Hồ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Chí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Minh.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tầng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tin,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tầng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ưu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bước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hạ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tầng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9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45EF-E07F-4B20-9291-01D8DFD033E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AutoShape 3"/>
          <p:cNvSpPr>
            <a:spLocks noChangeArrowheads="1"/>
          </p:cNvSpPr>
          <p:nvPr/>
        </p:nvSpPr>
        <p:spPr bwMode="gray">
          <a:xfrm>
            <a:off x="152400" y="4719637"/>
            <a:ext cx="8839200" cy="10715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gray">
          <a:xfrm>
            <a:off x="152400" y="2589212"/>
            <a:ext cx="8839200" cy="160492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gray">
          <a:xfrm>
            <a:off x="152400" y="304800"/>
            <a:ext cx="8839200" cy="1905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910" name="Group 6"/>
          <p:cNvGrpSpPr>
            <a:grpSpLocks/>
          </p:cNvGrpSpPr>
          <p:nvPr/>
        </p:nvGrpSpPr>
        <p:grpSpPr bwMode="auto">
          <a:xfrm>
            <a:off x="381000" y="2362200"/>
            <a:ext cx="8610600" cy="463550"/>
            <a:chOff x="720" y="1392"/>
            <a:chExt cx="4058" cy="480"/>
          </a:xfrm>
        </p:grpSpPr>
        <p:sp>
          <p:nvSpPr>
            <p:cNvPr id="123911" name="AutoShape 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0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12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13" name="AutoShape 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4" name="AutoShape 1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tint val="38039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3915" name="Group 11"/>
          <p:cNvGrpSpPr>
            <a:grpSpLocks/>
          </p:cNvGrpSpPr>
          <p:nvPr/>
        </p:nvGrpSpPr>
        <p:grpSpPr bwMode="auto">
          <a:xfrm>
            <a:off x="516017" y="4337050"/>
            <a:ext cx="8043123" cy="463550"/>
            <a:chOff x="720" y="1392"/>
            <a:chExt cx="4058" cy="480"/>
          </a:xfrm>
        </p:grpSpPr>
        <p:sp>
          <p:nvSpPr>
            <p:cNvPr id="123916" name="AutoShape 12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17" name="Group 13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18" name="AutoShape 14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8039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9" name="AutoShape 15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4902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3920" name="Group 16"/>
          <p:cNvGrpSpPr>
            <a:grpSpLocks/>
          </p:cNvGrpSpPr>
          <p:nvPr/>
        </p:nvGrpSpPr>
        <p:grpSpPr bwMode="auto">
          <a:xfrm>
            <a:off x="911775" y="76200"/>
            <a:ext cx="7311930" cy="463550"/>
            <a:chOff x="720" y="1392"/>
            <a:chExt cx="4058" cy="480"/>
          </a:xfrm>
        </p:grpSpPr>
        <p:sp>
          <p:nvSpPr>
            <p:cNvPr id="123921" name="AutoShape 1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00B0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22" name="Group 1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23" name="AutoShape 1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4" name="AutoShape 2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1765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3925" name="Rectangle 21"/>
          <p:cNvSpPr>
            <a:spLocks noChangeArrowheads="1"/>
          </p:cNvSpPr>
          <p:nvPr/>
        </p:nvSpPr>
        <p:spPr bwMode="gray">
          <a:xfrm>
            <a:off x="929794" y="104775"/>
            <a:ext cx="7293911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Ðổi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sách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tín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3926" name="Rectangle 22"/>
          <p:cNvSpPr>
            <a:spLocks noChangeArrowheads="1"/>
          </p:cNvSpPr>
          <p:nvPr/>
        </p:nvSpPr>
        <p:spPr bwMode="gray">
          <a:xfrm>
            <a:off x="304800" y="2362200"/>
            <a:ext cx="8894180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1F3F5F"/>
              </a:buClr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9.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Quản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lý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kiệm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nguyên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môi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3927" name="Rectangle 23"/>
          <p:cNvSpPr>
            <a:spLocks noChangeArrowheads="1"/>
          </p:cNvSpPr>
          <p:nvPr/>
        </p:nvSpPr>
        <p:spPr bwMode="gray">
          <a:xfrm>
            <a:off x="152400" y="4376738"/>
            <a:ext cx="8610600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10.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lĩnh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trí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tuệ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Nam, </a:t>
            </a:r>
            <a:endParaRPr lang="en-US" sz="2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929" name="Rectangle 25"/>
          <p:cNvSpPr>
            <a:spLocks noChangeArrowheads="1"/>
          </p:cNvSpPr>
          <p:nvPr/>
        </p:nvSpPr>
        <p:spPr bwMode="auto">
          <a:xfrm>
            <a:off x="152400" y="585079"/>
            <a:ext cx="8839200" cy="168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mẽ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CNH-HĐH.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;…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tệ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vốn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chứng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khoán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152400" y="4800600"/>
            <a:ext cx="8828591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giai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ngũ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D.nhân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kích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CNH-HĐH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Q.gia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V.hóa</a:t>
            </a:r>
            <a:r>
              <a:rPr lang="en-US" sz="20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mực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VN.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CN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D.vụ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an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XH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tiến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/…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228600" y="2819400"/>
            <a:ext cx="8763000" cy="137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thác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CN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mẽ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… </a:t>
            </a:r>
            <a:endParaRPr lang="en-US" sz="20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45EF-E07F-4B20-9291-01D8DFD033E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4" y="1524000"/>
            <a:ext cx="8748706" cy="525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0"/>
            <a:ext cx="91440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110" y="76200"/>
            <a:ext cx="9058890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Kết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quả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Hội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nghị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giữa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nhiệm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kỳ</a:t>
            </a:r>
            <a:r>
              <a:rPr lang="en-US" sz="3000" b="1" dirty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3000" b="1" dirty="0" smtClean="0">
              <a:solidFill>
                <a:srgbClr val="0000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Ban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Chấp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Trung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ương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Đảng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khóa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XIII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(</a:t>
            </a:r>
            <a:r>
              <a:rPr lang="en-US" sz="20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Họp</a:t>
            </a: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từ</a:t>
            </a: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ea typeface="Verdana" pitchFamily="34" charset="0"/>
                <a:cs typeface="Arial" pitchFamily="34" charset="0"/>
              </a:rPr>
              <a:t>ngày</a:t>
            </a:r>
            <a:r>
              <a:rPr lang="en-US" sz="20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15/5/2023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17/5/2023,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)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45EF-E07F-4B20-9291-01D8DFD033E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5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gray">
          <a:xfrm>
            <a:off x="570082" y="4800600"/>
            <a:ext cx="8041936" cy="1143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gray">
          <a:xfrm>
            <a:off x="381000" y="762000"/>
            <a:ext cx="8382000" cy="1143000"/>
          </a:xfrm>
          <a:prstGeom prst="ellipse">
            <a:avLst/>
          </a:prstGeom>
          <a:solidFill>
            <a:srgbClr val="993366"/>
          </a:solidFill>
          <a:ln w="28575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gray">
          <a:xfrm>
            <a:off x="1143000" y="968514"/>
            <a:ext cx="69164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nghị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BCH TW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khóa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XIII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thảo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2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blackGray">
          <a:xfrm flipV="1">
            <a:off x="4214909" y="2013928"/>
            <a:ext cx="714182" cy="348272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AutoShape 11"/>
          <p:cNvSpPr>
            <a:spLocks noChangeArrowheads="1"/>
          </p:cNvSpPr>
          <p:nvPr/>
        </p:nvSpPr>
        <p:spPr bwMode="gray">
          <a:xfrm>
            <a:off x="570082" y="2514600"/>
            <a:ext cx="8041936" cy="10156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gray">
          <a:xfrm>
            <a:off x="685800" y="2514600"/>
            <a:ext cx="79262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82880" lvl="1" indent="-91440">
              <a:buClr>
                <a:srgbClr val="0000CC"/>
              </a:buClr>
              <a:buFont typeface="Wingdings" pitchFamily="2" charset="2"/>
              <a:buChar char="v"/>
            </a:pP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Ban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XIII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gray">
          <a:xfrm>
            <a:off x="570082" y="3702050"/>
            <a:ext cx="8041936" cy="869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gray">
          <a:xfrm>
            <a:off x="685801" y="3810000"/>
            <a:ext cx="79262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91440" lvl="1" indent="-91440">
              <a:buClr>
                <a:srgbClr val="660066"/>
              </a:buClr>
              <a:buFont typeface="Wingdings" pitchFamily="2" charset="2"/>
              <a:buChar char="v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tín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Chấp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TW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Ủy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Ủy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khóa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XIII</a:t>
            </a: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gray">
          <a:xfrm>
            <a:off x="721064" y="4876800"/>
            <a:ext cx="80419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BCH 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TW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kỷ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khỏi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thôi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Ủ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TW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Ủ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ương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vi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kỷ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8329"/>
            <a:ext cx="8305800" cy="59170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NỘI DUNG CỦA KỲ HỌP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ltGray">
          <a:xfrm>
            <a:off x="4729163" y="4446935"/>
            <a:ext cx="4262436" cy="2070704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72549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29204"/>
            <a:ext cx="8458200" cy="780688"/>
          </a:xfrm>
        </p:spPr>
        <p:txBody>
          <a:bodyPr>
            <a:noAutofit/>
          </a:bodyPr>
          <a:lstStyle/>
          <a:p>
            <a:pPr algn="ctr"/>
            <a:r>
              <a:rPr lang="en-US" sz="2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I. KẾT QUẢ THỰC HIỆN NGHỊ QUYẾT ĐẠI HỘI XIII CỦA ĐẢNG TRONG GIỮA NHIỆM KỲ</a:t>
            </a:r>
            <a:endParaRPr lang="en-US" sz="2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gray">
          <a:xfrm>
            <a:off x="152400" y="952923"/>
            <a:ext cx="7620000" cy="42460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ltGray">
          <a:xfrm>
            <a:off x="1974851" y="4599335"/>
            <a:ext cx="3130550" cy="2070704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8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white">
          <a:xfrm>
            <a:off x="1836738" y="4661039"/>
            <a:ext cx="7154861" cy="234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91440" fontAlgn="base">
              <a:spcBef>
                <a:spcPts val="200"/>
              </a:spcBef>
              <a:spcAft>
                <a:spcPts val="200"/>
              </a:spcAft>
              <a:buClr>
                <a:schemeClr val="bg2">
                  <a:lumMod val="90000"/>
                </a:schemeClr>
              </a:buClr>
              <a:buFont typeface="Wingdings" pitchFamily="2" charset="2"/>
              <a:buChar char="v"/>
            </a:pP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Dưới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tác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động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của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tình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hình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thế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giới</a:t>
            </a:r>
            <a:r>
              <a:rPr lang="en-US" sz="2000" b="1" i="1" dirty="0">
                <a:solidFill>
                  <a:srgbClr val="FFFF00"/>
                </a:solidFill>
              </a:rPr>
              <a:t>...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K.tế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>
                <a:solidFill>
                  <a:srgbClr val="FFFF00"/>
                </a:solidFill>
              </a:rPr>
              <a:t>- </a:t>
            </a:r>
            <a:r>
              <a:rPr lang="en-US" sz="2000" b="1" i="1" dirty="0" smtClean="0">
                <a:solidFill>
                  <a:srgbClr val="FFFF00"/>
                </a:solidFill>
              </a:rPr>
              <a:t>XH </a:t>
            </a:r>
            <a:r>
              <a:rPr lang="en-US" sz="2000" b="1" i="1" dirty="0" err="1">
                <a:solidFill>
                  <a:srgbClr val="FFFF00"/>
                </a:solidFill>
              </a:rPr>
              <a:t>nước</a:t>
            </a:r>
            <a:r>
              <a:rPr lang="en-US" sz="2000" b="1" i="1" dirty="0">
                <a:solidFill>
                  <a:srgbClr val="FFFF00"/>
                </a:solidFill>
              </a:rPr>
              <a:t> ta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đối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mặt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với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nhiều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khó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khăn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thách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thức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rất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lớn</a:t>
            </a:r>
            <a:r>
              <a:rPr lang="en-US" sz="2000" b="1" i="1" dirty="0" smtClean="0">
                <a:solidFill>
                  <a:srgbClr val="FFFF00"/>
                </a:solidFill>
              </a:rPr>
              <a:t>; </a:t>
            </a:r>
            <a:r>
              <a:rPr lang="en-US" sz="2000" b="1" i="1" dirty="0" err="1">
                <a:solidFill>
                  <a:srgbClr val="FFFF00"/>
                </a:solidFill>
              </a:rPr>
              <a:t>hầu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hết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các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ngành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smtClean="0">
                <a:solidFill>
                  <a:srgbClr val="FFFF00"/>
                </a:solidFill>
              </a:rPr>
              <a:t>L/</a:t>
            </a:r>
            <a:r>
              <a:rPr lang="en-US" sz="2000" b="1" i="1" dirty="0" err="1" smtClean="0">
                <a:solidFill>
                  <a:srgbClr val="FFFF00"/>
                </a:solidFill>
              </a:rPr>
              <a:t>vực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đều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bị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ảnh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hưởng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nghiêm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trọng</a:t>
            </a:r>
            <a:r>
              <a:rPr lang="en-US" sz="2000" b="1" i="1" dirty="0">
                <a:solidFill>
                  <a:srgbClr val="FFFF00"/>
                </a:solidFill>
              </a:rPr>
              <a:t>;… </a:t>
            </a:r>
            <a:endParaRPr lang="en-US" sz="2000" b="1" i="1" dirty="0" smtClean="0">
              <a:solidFill>
                <a:srgbClr val="FFFF00"/>
              </a:solidFill>
            </a:endParaRPr>
          </a:p>
          <a:p>
            <a:pPr marL="91440" fontAlgn="base">
              <a:spcBef>
                <a:spcPts val="200"/>
              </a:spcBef>
              <a:spcAft>
                <a:spcPts val="200"/>
              </a:spcAft>
              <a:buClr>
                <a:schemeClr val="bg2">
                  <a:lumMod val="90000"/>
                </a:schemeClr>
              </a:buClr>
              <a:buFont typeface="Wingdings" pitchFamily="2" charset="2"/>
              <a:buChar char="v"/>
            </a:pP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Trong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khi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đó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các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thế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lực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thù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địch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phản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động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tiếp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tục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thực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hiện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chiến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lược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“DBHB", </a:t>
            </a:r>
            <a:r>
              <a:rPr lang="en-US" sz="2000" b="1" dirty="0" err="1">
                <a:solidFill>
                  <a:schemeClr val="bg1"/>
                </a:solidFill>
              </a:rPr>
              <a:t>nhằm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chống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phá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Đảng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Nhà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nước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và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chế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độ</a:t>
            </a:r>
            <a:r>
              <a:rPr lang="en-US" sz="2000" b="1" dirty="0">
                <a:solidFill>
                  <a:schemeClr val="bg1"/>
                </a:solidFill>
              </a:rPr>
              <a:t> ta.</a:t>
            </a:r>
          </a:p>
          <a:p>
            <a:pPr marL="91440" fontAlgn="base">
              <a:spcBef>
                <a:spcPts val="200"/>
              </a:spcBef>
              <a:spcAft>
                <a:spcPts val="200"/>
              </a:spcAft>
              <a:buClr>
                <a:schemeClr val="bg2">
                  <a:lumMod val="90000"/>
                </a:schemeClr>
              </a:buClr>
              <a:buFont typeface="Wingdings" pitchFamily="2" charset="2"/>
              <a:buChar char="v"/>
            </a:pPr>
            <a:endParaRPr lang="en-US" sz="2000" b="1" i="1" dirty="0">
              <a:solidFill>
                <a:srgbClr val="FFFF00"/>
              </a:solidFill>
            </a:endParaRPr>
          </a:p>
        </p:txBody>
      </p:sp>
      <p:grpSp>
        <p:nvGrpSpPr>
          <p:cNvPr id="9224" name="Group 8"/>
          <p:cNvGrpSpPr>
            <a:grpSpLocks/>
          </p:cNvGrpSpPr>
          <p:nvPr/>
        </p:nvGrpSpPr>
        <p:grpSpPr bwMode="auto">
          <a:xfrm>
            <a:off x="76200" y="1752600"/>
            <a:ext cx="1827213" cy="1524000"/>
            <a:chOff x="4397" y="1430"/>
            <a:chExt cx="1005" cy="960"/>
          </a:xfrm>
        </p:grpSpPr>
        <p:sp>
          <p:nvSpPr>
            <p:cNvPr id="9238" name="AutoShape 9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9" name="AutoShape 10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noFill/>
            <a:ln w="9525" algn="ctr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25" name="Group 11"/>
          <p:cNvGrpSpPr>
            <a:grpSpLocks/>
          </p:cNvGrpSpPr>
          <p:nvPr/>
        </p:nvGrpSpPr>
        <p:grpSpPr bwMode="auto">
          <a:xfrm>
            <a:off x="76200" y="4719638"/>
            <a:ext cx="1827213" cy="1524000"/>
            <a:chOff x="4397" y="1430"/>
            <a:chExt cx="1005" cy="960"/>
          </a:xfrm>
        </p:grpSpPr>
        <p:sp>
          <p:nvSpPr>
            <p:cNvPr id="9236" name="AutoShape 12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AutoShape 13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gradFill rotWithShape="1">
              <a:gsLst>
                <a:gs pos="0">
                  <a:srgbClr val="8D9498"/>
                </a:gs>
                <a:gs pos="50000">
                  <a:srgbClr val="D5E0E5"/>
                </a:gs>
                <a:gs pos="100000">
                  <a:srgbClr val="8D9498"/>
                </a:gs>
              </a:gsLst>
              <a:lin ang="5400000" scaled="1"/>
            </a:gra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02" name="Rectangle 14"/>
          <p:cNvSpPr>
            <a:spLocks noChangeArrowheads="1"/>
          </p:cNvSpPr>
          <p:nvPr/>
        </p:nvSpPr>
        <p:spPr bwMode="gray">
          <a:xfrm>
            <a:off x="0" y="1981200"/>
            <a:ext cx="1836738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 b="1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ình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khu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latin typeface="Arial" pitchFamily="34" charset="0"/>
                <a:cs typeface="Arial" pitchFamily="34" charset="0"/>
              </a:rPr>
              <a:t>vực</a:t>
            </a:r>
            <a:endParaRPr lang="en-US" sz="2200" b="1" dirty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gray">
          <a:xfrm>
            <a:off x="0" y="5260975"/>
            <a:ext cx="1836738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 b="1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200" b="1" dirty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gray">
          <a:xfrm>
            <a:off x="239713" y="950913"/>
            <a:ext cx="77612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marL="342900" indent="-342900" fontAlgn="base">
              <a:buFont typeface="Wingdings" pitchFamily="2" charset="2"/>
              <a:buChar char="q"/>
            </a:pP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Nhìn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nửa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khoá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XIII;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bối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08" name="Rectangle 20"/>
          <p:cNvSpPr>
            <a:spLocks noChangeArrowheads="1"/>
          </p:cNvSpPr>
          <p:nvPr/>
        </p:nvSpPr>
        <p:spPr bwMode="gray">
          <a:xfrm>
            <a:off x="4729162" y="1524000"/>
            <a:ext cx="4262437" cy="273724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72549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gray">
          <a:xfrm>
            <a:off x="1974850" y="1668462"/>
            <a:ext cx="2901950" cy="2675659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/>
          </a:p>
        </p:txBody>
      </p:sp>
      <p:sp>
        <p:nvSpPr>
          <p:cNvPr id="9234" name="Text Box 22"/>
          <p:cNvSpPr txBox="1">
            <a:spLocks noChangeArrowheads="1"/>
          </p:cNvSpPr>
          <p:nvPr/>
        </p:nvSpPr>
        <p:spPr bwMode="white">
          <a:xfrm>
            <a:off x="1981200" y="1552813"/>
            <a:ext cx="7010399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bg2">
                  <a:lumMod val="90000"/>
                </a:schemeClr>
              </a:buClr>
              <a:buFont typeface="Wingdings" pitchFamily="2" charset="2"/>
              <a:buChar char="q"/>
            </a:pPr>
            <a:r>
              <a:rPr lang="en-US" sz="2000" b="1" dirty="0" smtClean="0"/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</a:t>
            </a:r>
            <a:r>
              <a:rPr lang="en-US" sz="2000" b="1" dirty="0" err="1" smtClean="0">
                <a:solidFill>
                  <a:schemeClr val="bg1"/>
                </a:solidFill>
              </a:rPr>
              <a:t>iễn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biến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nhanh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chóng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phức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tạp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khó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lường</a:t>
            </a:r>
            <a:r>
              <a:rPr lang="en-US" sz="2000" b="1" dirty="0">
                <a:solidFill>
                  <a:schemeClr val="bg1"/>
                </a:solidFill>
              </a:rPr>
              <a:t>; </a:t>
            </a:r>
            <a:r>
              <a:rPr lang="en-US" sz="2000" b="1" dirty="0" err="1">
                <a:solidFill>
                  <a:schemeClr val="bg1"/>
                </a:solidFill>
              </a:rPr>
              <a:t>khó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khăn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thách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thức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mới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xuất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hiện</a:t>
            </a:r>
            <a:r>
              <a:rPr lang="en-US" sz="2000" b="1" dirty="0">
                <a:solidFill>
                  <a:schemeClr val="bg1"/>
                </a:solidFill>
              </a:rPr>
              <a:t>, gay </a:t>
            </a:r>
            <a:r>
              <a:rPr lang="en-US" sz="2000" b="1" dirty="0" err="1">
                <a:solidFill>
                  <a:schemeClr val="bg1"/>
                </a:solidFill>
              </a:rPr>
              <a:t>gắt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nặng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nề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hơn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marL="274320" eaLnBrk="1" hangingPunct="1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Đại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dịch</a:t>
            </a:r>
            <a:r>
              <a:rPr lang="en-US" sz="2000" b="1" dirty="0">
                <a:solidFill>
                  <a:srgbClr val="FFFF00"/>
                </a:solidFill>
              </a:rPr>
              <a:t> Covid-19 </a:t>
            </a:r>
            <a:r>
              <a:rPr lang="en-US" sz="2000" b="1" dirty="0" err="1">
                <a:solidFill>
                  <a:srgbClr val="FFFF00"/>
                </a:solidFill>
              </a:rPr>
              <a:t>kéo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dài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gây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hậu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quả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nặng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nề</a:t>
            </a:r>
            <a:r>
              <a:rPr lang="en-US" sz="2000" b="1" dirty="0" smtClean="0">
                <a:solidFill>
                  <a:srgbClr val="FFFF00"/>
                </a:solidFill>
              </a:rPr>
              <a:t>;</a:t>
            </a:r>
          </a:p>
          <a:p>
            <a:pPr marL="274320" eaLnBrk="1" hangingPunct="1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Cạnh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tranh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chiến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lược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giữa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các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nước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lớn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càng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>
                <a:solidFill>
                  <a:schemeClr val="bg1"/>
                </a:solidFill>
              </a:rPr>
              <a:t>gay </a:t>
            </a:r>
            <a:r>
              <a:rPr lang="en-US" sz="2000" b="1" i="1" dirty="0" err="1">
                <a:solidFill>
                  <a:schemeClr val="bg1"/>
                </a:solidFill>
              </a:rPr>
              <a:t>gắt</a:t>
            </a:r>
            <a:r>
              <a:rPr lang="en-US" sz="2000" b="1" i="1" dirty="0">
                <a:solidFill>
                  <a:schemeClr val="bg1"/>
                </a:solidFill>
              </a:rPr>
              <a:t>; </a:t>
            </a:r>
            <a:r>
              <a:rPr lang="en-US" sz="2000" b="1" i="1" dirty="0" err="1">
                <a:solidFill>
                  <a:schemeClr val="bg1"/>
                </a:solidFill>
              </a:rPr>
              <a:t>xung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đột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Nga</a:t>
            </a:r>
            <a:r>
              <a:rPr lang="en-US" sz="2000" b="1" i="1" dirty="0">
                <a:solidFill>
                  <a:schemeClr val="bg1"/>
                </a:solidFill>
              </a:rPr>
              <a:t> - </a:t>
            </a:r>
            <a:r>
              <a:rPr lang="en-US" sz="2000" b="1" i="1" dirty="0" err="1" smtClean="0">
                <a:solidFill>
                  <a:schemeClr val="bg1"/>
                </a:solidFill>
              </a:rPr>
              <a:t>Ucraina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diễn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biến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phức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tạp</a:t>
            </a:r>
            <a:r>
              <a:rPr lang="en-US" sz="2000" b="1" i="1" dirty="0">
                <a:solidFill>
                  <a:schemeClr val="bg1"/>
                </a:solidFill>
              </a:rPr>
              <a:t>; </a:t>
            </a:r>
            <a:r>
              <a:rPr lang="en-US" sz="2000" b="1" i="1" dirty="0" err="1">
                <a:solidFill>
                  <a:schemeClr val="bg1"/>
                </a:solidFill>
              </a:rPr>
              <a:t>hầu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hết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các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chuỗi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cung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ứng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</a:rPr>
              <a:t>đứt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gãy</a:t>
            </a:r>
            <a:r>
              <a:rPr lang="en-US" sz="2000" b="1" i="1" dirty="0">
                <a:solidFill>
                  <a:schemeClr val="bg1"/>
                </a:solidFill>
              </a:rPr>
              <a:t>; </a:t>
            </a:r>
            <a:r>
              <a:rPr lang="en-US" sz="2000" b="1" i="1" dirty="0" err="1">
                <a:solidFill>
                  <a:schemeClr val="bg1"/>
                </a:solidFill>
              </a:rPr>
              <a:t>lạm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phát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tăng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cao</a:t>
            </a:r>
            <a:r>
              <a:rPr lang="en-US" sz="2000" b="1" i="1" dirty="0">
                <a:solidFill>
                  <a:schemeClr val="bg1"/>
                </a:solidFill>
              </a:rPr>
              <a:t>,… </a:t>
            </a:r>
            <a:endParaRPr lang="en-US" sz="2000" b="1" i="1" dirty="0" smtClean="0">
              <a:solidFill>
                <a:schemeClr val="bg1"/>
              </a:solidFill>
            </a:endParaRPr>
          </a:p>
          <a:p>
            <a:pPr marL="274320" eaLnBrk="1" hangingPunct="1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Biến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đổi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khí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hậu</a:t>
            </a:r>
            <a:r>
              <a:rPr lang="en-US" sz="2000" b="1" i="1" dirty="0">
                <a:solidFill>
                  <a:srgbClr val="FFFF00"/>
                </a:solidFill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</a:rPr>
              <a:t>thiên</a:t>
            </a:r>
            <a:r>
              <a:rPr lang="en-US" sz="2000" b="1" i="1" dirty="0">
                <a:solidFill>
                  <a:srgbClr val="FFFF00"/>
                </a:solidFill>
              </a:rPr>
              <a:t> tai, </a:t>
            </a:r>
            <a:r>
              <a:rPr lang="en-US" sz="2000" b="1" i="1" dirty="0" err="1">
                <a:solidFill>
                  <a:srgbClr val="FFFF00"/>
                </a:solidFill>
              </a:rPr>
              <a:t>động</a:t>
            </a:r>
            <a:r>
              <a:rPr lang="en-US" sz="2000" b="1" i="1" dirty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</a:rPr>
              <a:t>đất</a:t>
            </a:r>
            <a:r>
              <a:rPr lang="en-US" sz="2000" b="1" i="1" dirty="0">
                <a:solidFill>
                  <a:srgbClr val="FFFF00"/>
                </a:solidFill>
              </a:rPr>
              <a:t>,... 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đ</a:t>
            </a:r>
            <a:r>
              <a:rPr lang="en-US" sz="2000" b="1" i="1" dirty="0" err="1" smtClean="0">
                <a:solidFill>
                  <a:srgbClr val="0000CC"/>
                </a:solidFill>
              </a:rPr>
              <a:t>ã</a:t>
            </a:r>
            <a:r>
              <a:rPr lang="en-US" sz="2000" b="1" i="1" dirty="0" smtClean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tác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động</a:t>
            </a:r>
            <a:r>
              <a:rPr lang="en-US" sz="2000" b="1" i="1" dirty="0">
                <a:solidFill>
                  <a:srgbClr val="0000CC"/>
                </a:solidFill>
              </a:rPr>
              <a:t>, </a:t>
            </a:r>
            <a:r>
              <a:rPr lang="en-US" sz="2000" b="1" i="1" dirty="0" err="1" smtClean="0">
                <a:solidFill>
                  <a:srgbClr val="0000CC"/>
                </a:solidFill>
              </a:rPr>
              <a:t>sâu</a:t>
            </a:r>
            <a:r>
              <a:rPr lang="en-US" sz="2000" b="1" i="1" dirty="0" smtClean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sắc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đến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smtClean="0">
                <a:solidFill>
                  <a:srgbClr val="0000CC"/>
                </a:solidFill>
              </a:rPr>
              <a:t>AN-</a:t>
            </a:r>
            <a:r>
              <a:rPr lang="en-US" sz="2000" b="1" i="1" dirty="0" err="1" smtClean="0">
                <a:solidFill>
                  <a:srgbClr val="0000CC"/>
                </a:solidFill>
              </a:rPr>
              <a:t>C.trị</a:t>
            </a:r>
            <a:r>
              <a:rPr lang="en-US" sz="2000" b="1" i="1" dirty="0">
                <a:solidFill>
                  <a:srgbClr val="0000CC"/>
                </a:solidFill>
              </a:rPr>
              <a:t>, </a:t>
            </a:r>
            <a:r>
              <a:rPr lang="en-US" sz="2000" b="1" i="1" dirty="0" err="1" smtClean="0">
                <a:solidFill>
                  <a:srgbClr val="0000CC"/>
                </a:solidFill>
              </a:rPr>
              <a:t>K.tế</a:t>
            </a:r>
            <a:r>
              <a:rPr lang="en-US" sz="2000" b="1" i="1" dirty="0">
                <a:solidFill>
                  <a:srgbClr val="0000CC"/>
                </a:solidFill>
              </a:rPr>
              <a:t>, </a:t>
            </a:r>
            <a:r>
              <a:rPr lang="en-US" sz="2000" b="1" i="1" dirty="0" smtClean="0">
                <a:solidFill>
                  <a:srgbClr val="0000CC"/>
                </a:solidFill>
              </a:rPr>
              <a:t>XH </a:t>
            </a:r>
            <a:r>
              <a:rPr lang="en-US" sz="2000" b="1" i="1" dirty="0" err="1" smtClean="0">
                <a:solidFill>
                  <a:srgbClr val="0000CC"/>
                </a:solidFill>
              </a:rPr>
              <a:t>trên</a:t>
            </a:r>
            <a:r>
              <a:rPr lang="en-US" sz="2000" b="1" i="1" dirty="0" smtClean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phạm</a:t>
            </a:r>
            <a:r>
              <a:rPr lang="en-US" sz="2000" b="1" i="1" dirty="0">
                <a:solidFill>
                  <a:srgbClr val="0000CC"/>
                </a:solidFill>
              </a:rPr>
              <a:t> vi </a:t>
            </a:r>
            <a:r>
              <a:rPr lang="en-US" sz="2000" b="1" i="1" dirty="0" err="1">
                <a:solidFill>
                  <a:srgbClr val="0000CC"/>
                </a:solidFill>
              </a:rPr>
              <a:t>toàn</a:t>
            </a:r>
            <a:r>
              <a:rPr lang="en-US" sz="2000" b="1" i="1" dirty="0">
                <a:solidFill>
                  <a:srgbClr val="0000CC"/>
                </a:solidFill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</a:rPr>
              <a:t>cầu</a:t>
            </a:r>
            <a:r>
              <a:rPr lang="en-US" sz="2000" b="1" i="1" dirty="0">
                <a:solidFill>
                  <a:srgbClr val="FFFF00"/>
                </a:solidFill>
              </a:rPr>
              <a:t>.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endParaRPr lang="en-US" sz="2000" b="1" i="1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5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066800"/>
            <a:ext cx="6319838" cy="53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i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295400"/>
            <a:ext cx="2273300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Freeform 4"/>
          <p:cNvSpPr>
            <a:spLocks/>
          </p:cNvSpPr>
          <p:nvPr/>
        </p:nvSpPr>
        <p:spPr bwMode="gray">
          <a:xfrm>
            <a:off x="865187" y="1304925"/>
            <a:ext cx="1609725" cy="1470025"/>
          </a:xfrm>
          <a:custGeom>
            <a:avLst/>
            <a:gdLst>
              <a:gd name="T0" fmla="*/ 0 w 1118"/>
              <a:gd name="T1" fmla="*/ 0 h 1020"/>
              <a:gd name="T2" fmla="*/ 6 w 1118"/>
              <a:gd name="T3" fmla="*/ 793 h 1020"/>
              <a:gd name="T4" fmla="*/ 551 w 1118"/>
              <a:gd name="T5" fmla="*/ 1020 h 1020"/>
              <a:gd name="T6" fmla="*/ 1118 w 1118"/>
              <a:gd name="T7" fmla="*/ 470 h 1020"/>
              <a:gd name="T8" fmla="*/ 0 w 1118"/>
              <a:gd name="T9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8" h="1020">
                <a:moveTo>
                  <a:pt x="0" y="0"/>
                </a:moveTo>
                <a:cubicBezTo>
                  <a:pt x="2" y="393"/>
                  <a:pt x="6" y="793"/>
                  <a:pt x="6" y="793"/>
                </a:cubicBezTo>
                <a:cubicBezTo>
                  <a:pt x="117" y="797"/>
                  <a:pt x="326" y="808"/>
                  <a:pt x="551" y="1020"/>
                </a:cubicBezTo>
                <a:lnTo>
                  <a:pt x="1118" y="470"/>
                </a:lnTo>
                <a:cubicBezTo>
                  <a:pt x="1002" y="359"/>
                  <a:pt x="669" y="3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57255"/>
                  <a:invGamma/>
                </a:schemeClr>
              </a:gs>
              <a:gs pos="100000">
                <a:schemeClr val="accent1">
                  <a:alpha val="30000"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Freeform 5"/>
          <p:cNvSpPr>
            <a:spLocks/>
          </p:cNvSpPr>
          <p:nvPr/>
        </p:nvSpPr>
        <p:spPr bwMode="gray">
          <a:xfrm>
            <a:off x="868362" y="4341813"/>
            <a:ext cx="1598613" cy="1484312"/>
          </a:xfrm>
          <a:custGeom>
            <a:avLst/>
            <a:gdLst>
              <a:gd name="T0" fmla="*/ 0 w 1110"/>
              <a:gd name="T1" fmla="*/ 228 h 1030"/>
              <a:gd name="T2" fmla="*/ 4 w 1110"/>
              <a:gd name="T3" fmla="*/ 1018 h 1030"/>
              <a:gd name="T4" fmla="*/ 1110 w 1110"/>
              <a:gd name="T5" fmla="*/ 559 h 1030"/>
              <a:gd name="T6" fmla="*/ 552 w 1110"/>
              <a:gd name="T7" fmla="*/ 0 h 1030"/>
              <a:gd name="T8" fmla="*/ 0 w 1110"/>
              <a:gd name="T9" fmla="*/ 228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0" h="1030">
                <a:moveTo>
                  <a:pt x="0" y="228"/>
                </a:moveTo>
                <a:cubicBezTo>
                  <a:pt x="2" y="623"/>
                  <a:pt x="4" y="1018"/>
                  <a:pt x="4" y="1018"/>
                </a:cubicBezTo>
                <a:cubicBezTo>
                  <a:pt x="478" y="1030"/>
                  <a:pt x="849" y="814"/>
                  <a:pt x="1110" y="559"/>
                </a:cubicBezTo>
                <a:lnTo>
                  <a:pt x="552" y="0"/>
                </a:lnTo>
                <a:cubicBezTo>
                  <a:pt x="355" y="184"/>
                  <a:pt x="180" y="220"/>
                  <a:pt x="0" y="228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63529"/>
                  <a:invGamma/>
                </a:schemeClr>
              </a:gs>
              <a:gs pos="100000">
                <a:schemeClr val="accent2">
                  <a:alpha val="30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Freeform 6"/>
          <p:cNvSpPr>
            <a:spLocks/>
          </p:cNvSpPr>
          <p:nvPr/>
        </p:nvSpPr>
        <p:spPr bwMode="gray">
          <a:xfrm>
            <a:off x="1663700" y="1979613"/>
            <a:ext cx="1465262" cy="1571625"/>
          </a:xfrm>
          <a:custGeom>
            <a:avLst/>
            <a:gdLst>
              <a:gd name="T0" fmla="*/ 0 w 1017"/>
              <a:gd name="T1" fmla="*/ 554 h 1091"/>
              <a:gd name="T2" fmla="*/ 225 w 1017"/>
              <a:gd name="T3" fmla="*/ 1091 h 1091"/>
              <a:gd name="T4" fmla="*/ 1017 w 1017"/>
              <a:gd name="T5" fmla="*/ 1091 h 1091"/>
              <a:gd name="T6" fmla="*/ 566 w 1017"/>
              <a:gd name="T7" fmla="*/ 0 h 1091"/>
              <a:gd name="T8" fmla="*/ 0 w 1017"/>
              <a:gd name="T9" fmla="*/ 554 h 1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7" h="1091">
                <a:moveTo>
                  <a:pt x="0" y="554"/>
                </a:moveTo>
                <a:cubicBezTo>
                  <a:pt x="194" y="770"/>
                  <a:pt x="216" y="957"/>
                  <a:pt x="225" y="1091"/>
                </a:cubicBezTo>
                <a:lnTo>
                  <a:pt x="1017" y="1091"/>
                </a:lnTo>
                <a:cubicBezTo>
                  <a:pt x="1001" y="626"/>
                  <a:pt x="833" y="260"/>
                  <a:pt x="566" y="0"/>
                </a:cubicBezTo>
                <a:lnTo>
                  <a:pt x="0" y="554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100000">
                <a:schemeClr val="folHlink">
                  <a:alpha val="3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gray">
          <a:xfrm>
            <a:off x="1330325" y="1716088"/>
            <a:ext cx="608012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5000">
                <a:solidFill>
                  <a:srgbClr val="FEFEFE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gray">
          <a:xfrm>
            <a:off x="1203325" y="4675188"/>
            <a:ext cx="608012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5000">
                <a:solidFill>
                  <a:srgbClr val="FEFEFE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black">
          <a:xfrm>
            <a:off x="2627312" y="1066800"/>
            <a:ext cx="65166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thắng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19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en-US" sz="19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19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; 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thúc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hồi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n-US" sz="1900" b="1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black">
          <a:xfrm>
            <a:off x="2971800" y="2057400"/>
            <a:ext cx="6172200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v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khá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2021: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2,56%;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2022: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8,02%,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1/2023: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3,2%,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vẫn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6- 6,5%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v"/>
            </a:pPr>
            <a:r>
              <a:rPr lang="en-US" sz="1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thu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NS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N.nước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vốn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XH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vẫn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kim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ngạch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XNK,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cân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thương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mại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,...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đều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vượt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so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hoạch</a:t>
            </a:r>
            <a:endParaRPr lang="en-US" sz="19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black">
          <a:xfrm>
            <a:off x="2980987" y="4044315"/>
            <a:ext cx="608681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1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1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1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vĩ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vẫn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1900" b="1" i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lạm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1900" b="1" i="1" dirty="0" err="1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mức</a:t>
            </a:r>
            <a:r>
              <a:rPr lang="en-US" sz="1900" b="1" i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4%;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truờng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tệ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black">
          <a:xfrm>
            <a:off x="2622550" y="2057400"/>
            <a:ext cx="5335231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black">
          <a:xfrm>
            <a:off x="3124200" y="3962400"/>
            <a:ext cx="5337344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5" name="Freeform 29"/>
          <p:cNvSpPr>
            <a:spLocks/>
          </p:cNvSpPr>
          <p:nvPr/>
        </p:nvSpPr>
        <p:spPr bwMode="gray">
          <a:xfrm>
            <a:off x="1666875" y="3546475"/>
            <a:ext cx="1462087" cy="1604963"/>
          </a:xfrm>
          <a:custGeom>
            <a:avLst/>
            <a:gdLst>
              <a:gd name="T0" fmla="*/ 223 w 1016"/>
              <a:gd name="T1" fmla="*/ 0 h 1114"/>
              <a:gd name="T2" fmla="*/ 0 w 1016"/>
              <a:gd name="T3" fmla="*/ 550 h 1114"/>
              <a:gd name="T4" fmla="*/ 559 w 1016"/>
              <a:gd name="T5" fmla="*/ 1114 h 1114"/>
              <a:gd name="T6" fmla="*/ 1016 w 1016"/>
              <a:gd name="T7" fmla="*/ 4 h 1114"/>
              <a:gd name="T8" fmla="*/ 223 w 1016"/>
              <a:gd name="T9" fmla="*/ 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6" h="1114">
                <a:moveTo>
                  <a:pt x="223" y="0"/>
                </a:moveTo>
                <a:cubicBezTo>
                  <a:pt x="229" y="193"/>
                  <a:pt x="163" y="384"/>
                  <a:pt x="0" y="550"/>
                </a:cubicBezTo>
                <a:lnTo>
                  <a:pt x="559" y="1114"/>
                </a:lnTo>
                <a:cubicBezTo>
                  <a:pt x="763" y="892"/>
                  <a:pt x="1012" y="541"/>
                  <a:pt x="1016" y="4"/>
                </a:cubicBezTo>
                <a:lnTo>
                  <a:pt x="223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69804"/>
                  <a:invGamma/>
                </a:schemeClr>
              </a:gs>
              <a:gs pos="100000">
                <a:schemeClr val="hlink">
                  <a:alpha val="30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6" name="Text Box 30"/>
          <p:cNvSpPr txBox="1">
            <a:spLocks noChangeArrowheads="1"/>
          </p:cNvSpPr>
          <p:nvPr/>
        </p:nvSpPr>
        <p:spPr bwMode="gray">
          <a:xfrm>
            <a:off x="2152650" y="2532063"/>
            <a:ext cx="608012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5000">
                <a:solidFill>
                  <a:srgbClr val="FEFEFE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4367" name="Text Box 31"/>
          <p:cNvSpPr txBox="1">
            <a:spLocks noChangeArrowheads="1"/>
          </p:cNvSpPr>
          <p:nvPr/>
        </p:nvSpPr>
        <p:spPr bwMode="gray">
          <a:xfrm>
            <a:off x="2089150" y="3810000"/>
            <a:ext cx="608012" cy="85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5000">
                <a:solidFill>
                  <a:srgbClr val="FEFEFE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black">
          <a:xfrm>
            <a:off x="2590800" y="5029200"/>
            <a:ext cx="5335231" cy="0"/>
          </a:xfrm>
          <a:prstGeom prst="line">
            <a:avLst/>
          </a:prstGeom>
          <a:noFill/>
          <a:ln w="9525">
            <a:solidFill>
              <a:srgbClr val="080808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9" name="Rectangle 33"/>
          <p:cNvSpPr>
            <a:spLocks noChangeArrowheads="1"/>
          </p:cNvSpPr>
          <p:nvPr/>
        </p:nvSpPr>
        <p:spPr bwMode="black">
          <a:xfrm>
            <a:off x="2315993" y="5029200"/>
            <a:ext cx="6751807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ác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lo,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14370" name="Group 34"/>
          <p:cNvGrpSpPr>
            <a:grpSpLocks/>
          </p:cNvGrpSpPr>
          <p:nvPr/>
        </p:nvGrpSpPr>
        <p:grpSpPr bwMode="auto">
          <a:xfrm rot="19378231" flipV="1">
            <a:off x="1320800" y="4829175"/>
            <a:ext cx="2066925" cy="412750"/>
            <a:chOff x="1565" y="2568"/>
            <a:chExt cx="1118" cy="279"/>
          </a:xfrm>
        </p:grpSpPr>
        <p:sp>
          <p:nvSpPr>
            <p:cNvPr id="14371" name="AutoShape 35"/>
            <p:cNvSpPr>
              <a:spLocks noChangeArrowheads="1"/>
            </p:cNvSpPr>
            <p:nvPr/>
          </p:nvSpPr>
          <p:spPr bwMode="white">
            <a:xfrm rot="5263130">
              <a:off x="1859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36"/>
            <p:cNvSpPr>
              <a:spLocks noChangeArrowheads="1"/>
            </p:cNvSpPr>
            <p:nvPr/>
          </p:nvSpPr>
          <p:spPr bwMode="white">
            <a:xfrm rot="6078281">
              <a:off x="1995" y="2274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3" name="AutoShape 37"/>
            <p:cNvSpPr>
              <a:spLocks noChangeArrowheads="1"/>
            </p:cNvSpPr>
            <p:nvPr/>
          </p:nvSpPr>
          <p:spPr bwMode="white">
            <a:xfrm rot="6373927">
              <a:off x="2071" y="229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4" name="AutoShape 38"/>
            <p:cNvSpPr>
              <a:spLocks noChangeArrowheads="1"/>
            </p:cNvSpPr>
            <p:nvPr/>
          </p:nvSpPr>
          <p:spPr bwMode="white">
            <a:xfrm rot="6906312">
              <a:off x="2161" y="2326"/>
              <a:ext cx="227" cy="816"/>
            </a:xfrm>
            <a:prstGeom prst="moon">
              <a:avLst>
                <a:gd name="adj" fmla="val 49773"/>
              </a:avLst>
            </a:prstGeom>
            <a:solidFill>
              <a:srgbClr val="FFFFFF">
                <a:alpha val="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377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5738"/>
            <a:ext cx="1743075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AutoShape 4"/>
          <p:cNvSpPr>
            <a:spLocks noChangeArrowheads="1"/>
          </p:cNvSpPr>
          <p:nvPr/>
        </p:nvSpPr>
        <p:spPr bwMode="gray">
          <a:xfrm>
            <a:off x="76200" y="60042"/>
            <a:ext cx="8991600" cy="6937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54114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ới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khá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NQ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XIII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88313"/>
            <a:ext cx="31302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1. 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5748516"/>
            <a:ext cx="89916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XH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kịp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biện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hỗ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D.nghiệp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,…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bởi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Covid-19</a:t>
            </a:r>
            <a:r>
              <a:rPr lang="en-US" sz="1900" b="1" i="1" dirty="0" smtClean="0">
                <a:solidFill>
                  <a:srgbClr val="002060"/>
                </a:solidFill>
              </a:rPr>
              <a:t>.</a:t>
            </a:r>
            <a:endParaRPr lang="en-US" sz="19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9836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04" y="76200"/>
            <a:ext cx="162810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6400" y="0"/>
            <a:ext cx="7467600" cy="1219200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52600" y="0"/>
            <a:ext cx="739140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Nghị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quyết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27,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09/11/2022 </a:t>
            </a:r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tục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thiện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quyền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XHCN </a:t>
            </a:r>
            <a:r>
              <a:rPr lang="en-US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Việt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Nam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giai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gray">
          <a:xfrm>
            <a:off x="228600" y="1295400"/>
            <a:ext cx="8610600" cy="443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2200" dirty="0" smtClean="0"/>
              <a:t> </a:t>
            </a:r>
            <a:r>
              <a:rPr lang="en-US" sz="2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 - TÌNH HÌNH XÂY DỰNG NHÀ NƯỚC PHÁP QUYỀN XHCN VN</a:t>
            </a:r>
            <a:r>
              <a:rPr lang="en-US" sz="2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2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gray">
          <a:xfrm>
            <a:off x="76200" y="1905001"/>
            <a:ext cx="5372100" cy="1219199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gray">
          <a:xfrm>
            <a:off x="76200" y="1852730"/>
            <a:ext cx="1341120" cy="1252599"/>
          </a:xfrm>
          <a:prstGeom prst="roundRect">
            <a:avLst>
              <a:gd name="adj" fmla="val 11921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76200" y="1846262"/>
            <a:ext cx="608012" cy="59213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54510"/>
                  <a:invGamma/>
                </a:schemeClr>
              </a:gs>
              <a:gs pos="50000">
                <a:schemeClr val="accent2">
                  <a:alpha val="0"/>
                </a:schemeClr>
              </a:gs>
              <a:gs pos="100000">
                <a:schemeClr val="accent2">
                  <a:gamma/>
                  <a:tint val="54510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gray">
          <a:xfrm>
            <a:off x="0" y="1923871"/>
            <a:ext cx="13531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gray">
          <a:xfrm>
            <a:off x="1447800" y="1828800"/>
            <a:ext cx="408749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Qua 35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XHCN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b="1" i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tựu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gray">
          <a:xfrm>
            <a:off x="76200" y="3413492"/>
            <a:ext cx="5257800" cy="1691908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gray">
          <a:xfrm>
            <a:off x="-76200" y="3330555"/>
            <a:ext cx="5638801" cy="177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Font typeface="Wingdings" pitchFamily="2" charset="2"/>
              <a:buChar char="v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luật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bản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ngày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càng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hoàn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. </a:t>
            </a:r>
            <a:endParaRPr lang="en-US" sz="19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Font typeface="Wingdings" pitchFamily="2" charset="2"/>
              <a:buChar char="v"/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N.nước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tinh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gọn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hiệu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hiệu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Font typeface="Wingdings" pitchFamily="2" charset="2"/>
              <a:buChar char="v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Quốc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Font typeface="Wingdings" pitchFamily="2" charset="2"/>
              <a:buChar char="v"/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Q/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vĩ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mô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Font typeface="Wingdings" pitchFamily="2" charset="2"/>
              <a:buChar char="v"/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Cải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cách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H/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bước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đột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phá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19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gray">
          <a:xfrm>
            <a:off x="76200" y="5257800"/>
            <a:ext cx="8915400" cy="1323975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gray">
          <a:xfrm>
            <a:off x="155575" y="5292725"/>
            <a:ext cx="1277938" cy="1317804"/>
          </a:xfrm>
          <a:prstGeom prst="roundRect">
            <a:avLst>
              <a:gd name="adj" fmla="val 11921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gray">
          <a:xfrm>
            <a:off x="92051" y="5334000"/>
            <a:ext cx="14319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kém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gray">
          <a:xfrm>
            <a:off x="1524000" y="5257800"/>
            <a:ext cx="7543800" cy="173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</a:pP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XD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ó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</a:pP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chấp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33CC"/>
              </a:buClr>
              <a:buSzPct val="120000"/>
              <a:buFont typeface="Wingdings" pitchFamily="2" charset="2"/>
              <a:buChar char="§"/>
            </a:pPr>
            <a:endParaRPr lang="en-US" sz="2000" b="1" i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reeform 17"/>
          <p:cNvSpPr>
            <a:spLocks/>
          </p:cNvSpPr>
          <p:nvPr/>
        </p:nvSpPr>
        <p:spPr bwMode="gray">
          <a:xfrm>
            <a:off x="228600" y="5326063"/>
            <a:ext cx="608012" cy="592137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54510"/>
                  <a:invGamma/>
                </a:schemeClr>
              </a:gs>
              <a:gs pos="50000">
                <a:schemeClr val="hlink">
                  <a:alpha val="0"/>
                </a:schemeClr>
              </a:gs>
              <a:gs pos="100000">
                <a:schemeClr val="hlink">
                  <a:gamma/>
                  <a:tint val="54510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AutoShape 2" descr="Kỳ họp thứ nhất, Quốc hội khóa XV: Bầu lãnh đạo các cơ quan của Quốc hội"/>
          <p:cNvSpPr>
            <a:spLocks noChangeAspect="1" noChangeArrowheads="1"/>
          </p:cNvSpPr>
          <p:nvPr/>
        </p:nvSpPr>
        <p:spPr bwMode="auto">
          <a:xfrm>
            <a:off x="155575" y="-822325"/>
            <a:ext cx="2571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73984"/>
            <a:ext cx="3733800" cy="307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8382000" y="6248400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600" smtClean="0">
                <a:solidFill>
                  <a:srgbClr val="0000CC"/>
                </a:solidFill>
              </a:rPr>
              <a:t>3</a:t>
            </a:fld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338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90714369"/>
              </p:ext>
            </p:extLst>
          </p:nvPr>
        </p:nvGraphicFramePr>
        <p:xfrm>
          <a:off x="228600" y="412889"/>
          <a:ext cx="8652512" cy="6140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7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8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86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546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000" b="1" baseline="0" dirty="0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 TT</a:t>
                      </a:r>
                      <a:endParaRPr lang="en-US" sz="2000" b="1" dirty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Nội</a:t>
                      </a:r>
                      <a:r>
                        <a:rPr lang="en-US" sz="2000" b="1" baseline="0" dirty="0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 dung</a:t>
                      </a:r>
                      <a:endParaRPr lang="en-US" sz="2000" b="1" dirty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2000" b="1" baseline="0" dirty="0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vị</a:t>
                      </a:r>
                      <a:r>
                        <a:rPr lang="en-US" sz="2000" b="1" baseline="0" dirty="0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tính</a:t>
                      </a:r>
                      <a:endParaRPr lang="en-US" sz="2000" b="1" dirty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r>
                        <a:rPr lang="en-US" sz="2000" b="1" dirty="0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 2021</a:t>
                      </a:r>
                      <a:endParaRPr lang="en-US" sz="2000" b="1" dirty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r>
                        <a:rPr lang="en-US" sz="2000" b="1" baseline="0" dirty="0" smtClean="0">
                          <a:solidFill>
                            <a:srgbClr val="0033CC"/>
                          </a:solidFill>
                          <a:latin typeface="Arial" pitchFamily="34" charset="0"/>
                          <a:cs typeface="Arial" pitchFamily="34" charset="0"/>
                        </a:rPr>
                        <a:t> 2022</a:t>
                      </a:r>
                      <a:endParaRPr lang="en-US" sz="2000" b="1" dirty="0" smtClean="0">
                        <a:solidFill>
                          <a:srgbClr val="00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Tăng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trưởng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GDP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+ 2,56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+ 8,02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Quy</a:t>
                      </a:r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mô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nền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kinh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tế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(GDP)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Tỷ</a:t>
                      </a:r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USD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366,1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409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GDP </a:t>
                      </a:r>
                      <a:r>
                        <a:rPr lang="en-US" sz="2000" b="1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quân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đầu</a:t>
                      </a:r>
                      <a:r>
                        <a:rPr lang="en-US" sz="2000" b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người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USD/</a:t>
                      </a:r>
                      <a:r>
                        <a:rPr lang="en-US" sz="2000" b="1" dirty="0" err="1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3.718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6600"/>
                          </a:solidFill>
                          <a:latin typeface="Arial" pitchFamily="34" charset="0"/>
                          <a:cs typeface="Arial" pitchFamily="34" charset="0"/>
                        </a:rPr>
                        <a:t>4.110</a:t>
                      </a:r>
                      <a:endParaRPr lang="en-US" sz="2000" b="1" dirty="0">
                        <a:solidFill>
                          <a:srgbClr val="0066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en-US" sz="2000" b="1" dirty="0">
                        <a:solidFill>
                          <a:srgbClr val="00336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Thu</a:t>
                      </a:r>
                      <a:r>
                        <a:rPr lang="en-US" sz="2000" b="1" baseline="0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hút</a:t>
                      </a:r>
                      <a:r>
                        <a:rPr lang="en-US" sz="2000" b="1" baseline="0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vốn</a:t>
                      </a:r>
                      <a:r>
                        <a:rPr lang="en-US" sz="2000" b="1" baseline="0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đầu</a:t>
                      </a:r>
                      <a:r>
                        <a:rPr lang="en-US" sz="2000" b="1" baseline="0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tư</a:t>
                      </a:r>
                      <a:r>
                        <a:rPr lang="en-US" sz="2000" b="1" baseline="0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 FDI</a:t>
                      </a:r>
                      <a:endParaRPr lang="en-US" sz="2000" b="1" dirty="0">
                        <a:solidFill>
                          <a:srgbClr val="00336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Tỷ</a:t>
                      </a:r>
                      <a:r>
                        <a:rPr lang="en-US" sz="2000" b="1" baseline="0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 USD</a:t>
                      </a:r>
                      <a:endParaRPr lang="en-US" sz="2000" b="1" dirty="0">
                        <a:solidFill>
                          <a:srgbClr val="00336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31,15</a:t>
                      </a:r>
                      <a:endParaRPr lang="en-US" sz="2000" b="1" dirty="0">
                        <a:solidFill>
                          <a:srgbClr val="00336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3366"/>
                          </a:solidFill>
                          <a:latin typeface="Arial" pitchFamily="34" charset="0"/>
                          <a:cs typeface="Arial" pitchFamily="34" charset="0"/>
                        </a:rPr>
                        <a:t>27,2</a:t>
                      </a:r>
                      <a:endParaRPr lang="en-US" sz="2000" b="1" dirty="0">
                        <a:solidFill>
                          <a:srgbClr val="00336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Chỉ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giá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dùng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(CPI)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+ 1,84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+ 3,15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06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Kim </a:t>
                      </a:r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ngạch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Xuất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khẩu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Tỷ</a:t>
                      </a:r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USD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336,25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371,5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Kim </a:t>
                      </a:r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ngạch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nhập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khẩu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Tỷ</a:t>
                      </a:r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 USD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332,25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CC"/>
                          </a:solidFill>
                          <a:latin typeface="Arial" pitchFamily="34" charset="0"/>
                          <a:cs typeface="Arial" pitchFamily="34" charset="0"/>
                        </a:rPr>
                        <a:t>360,5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84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Xuất</a:t>
                      </a:r>
                      <a:r>
                        <a:rPr lang="en-US" sz="20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siêu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Tỷ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USD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714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Nợ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công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xu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hướng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giảm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GDP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43,1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3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AutoShape 3"/>
          <p:cNvSpPr>
            <a:spLocks noChangeArrowheads="1"/>
          </p:cNvSpPr>
          <p:nvPr/>
        </p:nvSpPr>
        <p:spPr bwMode="gray">
          <a:xfrm>
            <a:off x="426418" y="4567238"/>
            <a:ext cx="8294339" cy="215171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gray">
          <a:xfrm>
            <a:off x="457199" y="2730500"/>
            <a:ext cx="8263558" cy="13843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gray">
          <a:xfrm>
            <a:off x="426418" y="880011"/>
            <a:ext cx="8294339" cy="15255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tint val="2941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910" name="Group 6"/>
          <p:cNvGrpSpPr>
            <a:grpSpLocks/>
          </p:cNvGrpSpPr>
          <p:nvPr/>
        </p:nvGrpSpPr>
        <p:grpSpPr bwMode="auto">
          <a:xfrm>
            <a:off x="781089" y="2584450"/>
            <a:ext cx="7726974" cy="463550"/>
            <a:chOff x="730" y="1392"/>
            <a:chExt cx="4048" cy="480"/>
          </a:xfrm>
        </p:grpSpPr>
        <p:sp>
          <p:nvSpPr>
            <p:cNvPr id="123911" name="AutoShape 7"/>
            <p:cNvSpPr>
              <a:spLocks noChangeArrowheads="1"/>
            </p:cNvSpPr>
            <p:nvPr/>
          </p:nvSpPr>
          <p:spPr bwMode="gray">
            <a:xfrm>
              <a:off x="760" y="1392"/>
              <a:ext cx="4018" cy="480"/>
            </a:xfrm>
            <a:prstGeom prst="roundRect">
              <a:avLst>
                <a:gd name="adj" fmla="val 17509"/>
              </a:avLst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12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13" name="AutoShape 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4" name="AutoShape 1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gamma/>
                      <a:tint val="38039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3915" name="Group 11"/>
          <p:cNvGrpSpPr>
            <a:grpSpLocks/>
          </p:cNvGrpSpPr>
          <p:nvPr/>
        </p:nvGrpSpPr>
        <p:grpSpPr bwMode="auto">
          <a:xfrm>
            <a:off x="799920" y="4267200"/>
            <a:ext cx="7547333" cy="463550"/>
            <a:chOff x="720" y="1392"/>
            <a:chExt cx="4058" cy="480"/>
          </a:xfrm>
        </p:grpSpPr>
        <p:sp>
          <p:nvSpPr>
            <p:cNvPr id="123916" name="AutoShape 12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17" name="Group 13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18" name="AutoShape 14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8039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9" name="AutoShape 15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4902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3920" name="Group 16"/>
          <p:cNvGrpSpPr>
            <a:grpSpLocks/>
          </p:cNvGrpSpPr>
          <p:nvPr/>
        </p:nvGrpSpPr>
        <p:grpSpPr bwMode="auto">
          <a:xfrm>
            <a:off x="1138218" y="657761"/>
            <a:ext cx="7167581" cy="463550"/>
            <a:chOff x="720" y="1392"/>
            <a:chExt cx="4058" cy="480"/>
          </a:xfrm>
        </p:grpSpPr>
        <p:sp>
          <p:nvSpPr>
            <p:cNvPr id="123921" name="AutoShape 1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22" name="Group 1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23923" name="AutoShape 1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34902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4" name="AutoShape 2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1765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3925" name="Rectangle 21"/>
          <p:cNvSpPr>
            <a:spLocks noChangeArrowheads="1"/>
          </p:cNvSpPr>
          <p:nvPr/>
        </p:nvSpPr>
        <p:spPr bwMode="gray">
          <a:xfrm>
            <a:off x="838200" y="686336"/>
            <a:ext cx="7669863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chemeClr val="bg2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duy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lý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luận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lối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Đảng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3926" name="Rectangle 22"/>
          <p:cNvSpPr>
            <a:spLocks noChangeArrowheads="1"/>
          </p:cNvSpPr>
          <p:nvPr/>
        </p:nvSpPr>
        <p:spPr bwMode="gray">
          <a:xfrm>
            <a:off x="457200" y="2590800"/>
            <a:ext cx="8458200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môi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hoà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ổn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3927" name="Rectangle 23"/>
          <p:cNvSpPr>
            <a:spLocks noChangeArrowheads="1"/>
          </p:cNvSpPr>
          <p:nvPr/>
        </p:nvSpPr>
        <p:spPr bwMode="gray">
          <a:xfrm>
            <a:off x="775635" y="4274601"/>
            <a:ext cx="7530163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Clr>
                <a:srgbClr val="0000CC"/>
              </a:buClr>
              <a:buFont typeface="Wingdings" pitchFamily="2" charset="2"/>
              <a:buChar char="v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929" name="Rectangle 25"/>
          <p:cNvSpPr>
            <a:spLocks noChangeArrowheads="1"/>
          </p:cNvSpPr>
          <p:nvPr/>
        </p:nvSpPr>
        <p:spPr bwMode="auto">
          <a:xfrm>
            <a:off x="457199" y="1114961"/>
            <a:ext cx="826355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trận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lòng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kịp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ngừa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lùi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sớm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”. 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57199" y="4724400"/>
            <a:ext cx="8458201" cy="204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uy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Q.tế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phái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đáo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mang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đậm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sắc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tre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Nam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”, </a:t>
            </a:r>
          </a:p>
          <a:p>
            <a:pPr marL="457200" eaLnBrk="0" hangingPunct="0">
              <a:spcBef>
                <a:spcPts val="200"/>
              </a:spcBef>
              <a:spcAft>
                <a:spcPts val="200"/>
              </a:spcAft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gốc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chắc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uyển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; 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thấm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đượm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hồn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cốt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phách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Nam: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Mềm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mại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khéo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457200" y="3048000"/>
            <a:ext cx="8458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hài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láng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giềng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khu</a:t>
            </a:r>
            <a:r>
              <a:rPr lang="en-US" sz="20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....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phản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tạc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thù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phản</a:t>
            </a:r>
            <a:r>
              <a:rPr lang="en-US" sz="2000" b="1" i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1735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quốc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an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ninh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ngoại</a:t>
            </a:r>
            <a:r>
              <a:rPr lang="en-US" sz="24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45EF-E07F-4B20-9291-01D8DFD033E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5" name="Group 3"/>
          <p:cNvGrpSpPr>
            <a:grpSpLocks/>
          </p:cNvGrpSpPr>
          <p:nvPr/>
        </p:nvGrpSpPr>
        <p:grpSpPr bwMode="auto">
          <a:xfrm>
            <a:off x="304800" y="914400"/>
            <a:ext cx="8686800" cy="990600"/>
            <a:chOff x="720" y="1392"/>
            <a:chExt cx="4058" cy="480"/>
          </a:xfrm>
        </p:grpSpPr>
        <p:sp>
          <p:nvSpPr>
            <p:cNvPr id="79876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877" name="Group 5"/>
            <p:cNvGrpSpPr>
              <a:grpSpLocks/>
            </p:cNvGrpSpPr>
            <p:nvPr/>
          </p:nvGrpSpPr>
          <p:grpSpPr bwMode="auto">
            <a:xfrm>
              <a:off x="730" y="1392"/>
              <a:ext cx="4043" cy="480"/>
              <a:chOff x="744" y="1392"/>
              <a:chExt cx="3988" cy="480"/>
            </a:xfrm>
          </p:grpSpPr>
          <p:sp>
            <p:nvSpPr>
              <p:cNvPr id="79878" name="AutoShape 6"/>
              <p:cNvSpPr>
                <a:spLocks noChangeArrowheads="1"/>
              </p:cNvSpPr>
              <p:nvPr/>
            </p:nvSpPr>
            <p:spPr bwMode="gray">
              <a:xfrm>
                <a:off x="744" y="1835"/>
                <a:ext cx="3988" cy="3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79" name="AutoShape 7"/>
              <p:cNvSpPr>
                <a:spLocks noChangeArrowheads="1"/>
              </p:cNvSpPr>
              <p:nvPr/>
            </p:nvSpPr>
            <p:spPr bwMode="gray">
              <a:xfrm>
                <a:off x="744" y="1392"/>
                <a:ext cx="3988" cy="3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3333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9880" name="Group 8"/>
          <p:cNvGrpSpPr>
            <a:grpSpLocks/>
          </p:cNvGrpSpPr>
          <p:nvPr/>
        </p:nvGrpSpPr>
        <p:grpSpPr bwMode="auto">
          <a:xfrm>
            <a:off x="76199" y="685800"/>
            <a:ext cx="626095" cy="608013"/>
            <a:chOff x="579" y="1386"/>
            <a:chExt cx="385" cy="383"/>
          </a:xfrm>
        </p:grpSpPr>
        <p:sp>
          <p:nvSpPr>
            <p:cNvPr id="79881" name="Oval 9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882" name="Group 10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79883" name="Oval 11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884" name="Oval 12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885" name="Oval 13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886" name="Oval 14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79887" name="Text Box 15"/>
          <p:cNvSpPr txBox="1">
            <a:spLocks noChangeArrowheads="1"/>
          </p:cNvSpPr>
          <p:nvPr/>
        </p:nvSpPr>
        <p:spPr bwMode="gray">
          <a:xfrm>
            <a:off x="184149" y="755650"/>
            <a:ext cx="3902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1</a:t>
            </a:r>
          </a:p>
        </p:txBody>
      </p:sp>
      <p:grpSp>
        <p:nvGrpSpPr>
          <p:cNvPr id="79888" name="Group 16"/>
          <p:cNvGrpSpPr>
            <a:grpSpLocks/>
          </p:cNvGrpSpPr>
          <p:nvPr/>
        </p:nvGrpSpPr>
        <p:grpSpPr bwMode="auto">
          <a:xfrm>
            <a:off x="304800" y="2046636"/>
            <a:ext cx="8686800" cy="1927162"/>
            <a:chOff x="720" y="1380"/>
            <a:chExt cx="4058" cy="492"/>
          </a:xfrm>
        </p:grpSpPr>
        <p:sp>
          <p:nvSpPr>
            <p:cNvPr id="79889" name="AutoShape 1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890" name="Group 18"/>
            <p:cNvGrpSpPr>
              <a:grpSpLocks/>
            </p:cNvGrpSpPr>
            <p:nvPr/>
          </p:nvGrpSpPr>
          <p:grpSpPr bwMode="auto">
            <a:xfrm>
              <a:off x="730" y="1380"/>
              <a:ext cx="4043" cy="489"/>
              <a:chOff x="744" y="1380"/>
              <a:chExt cx="3988" cy="489"/>
            </a:xfrm>
          </p:grpSpPr>
          <p:sp>
            <p:nvSpPr>
              <p:cNvPr id="79891" name="AutoShape 19"/>
              <p:cNvSpPr>
                <a:spLocks noChangeArrowheads="1"/>
              </p:cNvSpPr>
              <p:nvPr/>
            </p:nvSpPr>
            <p:spPr bwMode="gray">
              <a:xfrm>
                <a:off x="744" y="1820"/>
                <a:ext cx="3988" cy="4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92" name="AutoShape 20"/>
              <p:cNvSpPr>
                <a:spLocks noChangeArrowheads="1"/>
              </p:cNvSpPr>
              <p:nvPr/>
            </p:nvSpPr>
            <p:spPr bwMode="gray">
              <a:xfrm>
                <a:off x="744" y="1380"/>
                <a:ext cx="3988" cy="4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9893" name="Group 21"/>
          <p:cNvGrpSpPr>
            <a:grpSpLocks/>
          </p:cNvGrpSpPr>
          <p:nvPr/>
        </p:nvGrpSpPr>
        <p:grpSpPr bwMode="auto">
          <a:xfrm>
            <a:off x="76199" y="1930400"/>
            <a:ext cx="626095" cy="608013"/>
            <a:chOff x="579" y="1386"/>
            <a:chExt cx="385" cy="383"/>
          </a:xfrm>
        </p:grpSpPr>
        <p:sp>
          <p:nvSpPr>
            <p:cNvPr id="79894" name="Oval 22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895" name="Group 23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79896" name="Oval 24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897" name="Oval 25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898" name="Oval 26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899" name="Oval 27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79900" name="Text Box 28"/>
          <p:cNvSpPr txBox="1">
            <a:spLocks noChangeArrowheads="1"/>
          </p:cNvSpPr>
          <p:nvPr/>
        </p:nvSpPr>
        <p:spPr bwMode="gray">
          <a:xfrm>
            <a:off x="184149" y="2000250"/>
            <a:ext cx="3902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80808"/>
                </a:solidFill>
              </a:rPr>
              <a:t>2</a:t>
            </a:r>
          </a:p>
        </p:txBody>
      </p:sp>
      <p:grpSp>
        <p:nvGrpSpPr>
          <p:cNvPr id="79901" name="Group 29"/>
          <p:cNvGrpSpPr>
            <a:grpSpLocks/>
          </p:cNvGrpSpPr>
          <p:nvPr/>
        </p:nvGrpSpPr>
        <p:grpSpPr bwMode="auto">
          <a:xfrm>
            <a:off x="304800" y="4114800"/>
            <a:ext cx="8686800" cy="990600"/>
            <a:chOff x="720" y="1392"/>
            <a:chExt cx="4058" cy="480"/>
          </a:xfrm>
        </p:grpSpPr>
        <p:sp>
          <p:nvSpPr>
            <p:cNvPr id="79902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903" name="Group 31"/>
            <p:cNvGrpSpPr>
              <a:grpSpLocks/>
            </p:cNvGrpSpPr>
            <p:nvPr/>
          </p:nvGrpSpPr>
          <p:grpSpPr bwMode="auto">
            <a:xfrm>
              <a:off x="730" y="1392"/>
              <a:ext cx="4043" cy="480"/>
              <a:chOff x="744" y="1392"/>
              <a:chExt cx="3988" cy="480"/>
            </a:xfrm>
          </p:grpSpPr>
          <p:sp>
            <p:nvSpPr>
              <p:cNvPr id="79904" name="AutoShape 32"/>
              <p:cNvSpPr>
                <a:spLocks noChangeArrowheads="1"/>
              </p:cNvSpPr>
              <p:nvPr/>
            </p:nvSpPr>
            <p:spPr bwMode="gray">
              <a:xfrm>
                <a:off x="744" y="1838"/>
                <a:ext cx="3988" cy="3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05" name="AutoShape 33"/>
              <p:cNvSpPr>
                <a:spLocks noChangeArrowheads="1"/>
              </p:cNvSpPr>
              <p:nvPr/>
            </p:nvSpPr>
            <p:spPr bwMode="gray">
              <a:xfrm>
                <a:off x="744" y="1392"/>
                <a:ext cx="3988" cy="3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9906" name="Group 34"/>
          <p:cNvGrpSpPr>
            <a:grpSpLocks/>
          </p:cNvGrpSpPr>
          <p:nvPr/>
        </p:nvGrpSpPr>
        <p:grpSpPr bwMode="auto">
          <a:xfrm>
            <a:off x="76199" y="3886200"/>
            <a:ext cx="626095" cy="608013"/>
            <a:chOff x="579" y="1386"/>
            <a:chExt cx="385" cy="383"/>
          </a:xfrm>
        </p:grpSpPr>
        <p:sp>
          <p:nvSpPr>
            <p:cNvPr id="79907" name="Oval 3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908" name="Group 3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79909" name="Oval 3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910" name="Oval 3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911" name="Oval 3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9912" name="Oval 4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79913" name="Text Box 41"/>
          <p:cNvSpPr txBox="1">
            <a:spLocks noChangeArrowheads="1"/>
          </p:cNvSpPr>
          <p:nvPr/>
        </p:nvSpPr>
        <p:spPr bwMode="gray">
          <a:xfrm>
            <a:off x="184149" y="3962400"/>
            <a:ext cx="3902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79914" name="Text Box 42"/>
          <p:cNvSpPr txBox="1">
            <a:spLocks noChangeArrowheads="1"/>
          </p:cNvSpPr>
          <p:nvPr/>
        </p:nvSpPr>
        <p:spPr bwMode="white">
          <a:xfrm>
            <a:off x="746124" y="889337"/>
            <a:ext cx="8245475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cuộc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bầu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cử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biểu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khoá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XV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biểu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HĐND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kỳ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2021 - 2026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điều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kiện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dịch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Covid-19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đẳng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,…  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9915" name="Text Box 43"/>
          <p:cNvSpPr txBox="1">
            <a:spLocks noChangeArrowheads="1"/>
          </p:cNvSpPr>
          <p:nvPr/>
        </p:nvSpPr>
        <p:spPr bwMode="white">
          <a:xfrm>
            <a:off x="746125" y="2057400"/>
            <a:ext cx="8234772" cy="193899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Ban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NQ TW 6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khoá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XIII 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nghĩa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giai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đoạn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mục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chuyên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;… </a:t>
            </a:r>
            <a:r>
              <a:rPr lang="en-US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bền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trở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thu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hướng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nghĩa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2045".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9916" name="Text Box 44"/>
          <p:cNvSpPr txBox="1">
            <a:spLocks noChangeArrowheads="1"/>
          </p:cNvSpPr>
          <p:nvPr/>
        </p:nvSpPr>
        <p:spPr bwMode="white">
          <a:xfrm>
            <a:off x="746125" y="4089737"/>
            <a:ext cx="8234772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cải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tử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liệt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chương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hồi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kinh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-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3. 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XHCN </a:t>
            </a:r>
            <a:r>
              <a:rPr lang="en-US" sz="24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4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 </a:t>
            </a:r>
            <a:endParaRPr lang="en-US" dirty="0"/>
          </a:p>
        </p:txBody>
      </p:sp>
      <p:grpSp>
        <p:nvGrpSpPr>
          <p:cNvPr id="47" name="Group 3"/>
          <p:cNvGrpSpPr>
            <a:grpSpLocks/>
          </p:cNvGrpSpPr>
          <p:nvPr/>
        </p:nvGrpSpPr>
        <p:grpSpPr bwMode="auto">
          <a:xfrm>
            <a:off x="228600" y="5334000"/>
            <a:ext cx="8686800" cy="990600"/>
            <a:chOff x="720" y="1392"/>
            <a:chExt cx="4058" cy="480"/>
          </a:xfrm>
        </p:grpSpPr>
        <p:sp>
          <p:nvSpPr>
            <p:cNvPr id="48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49" name="Group 5"/>
            <p:cNvGrpSpPr>
              <a:grpSpLocks/>
            </p:cNvGrpSpPr>
            <p:nvPr/>
          </p:nvGrpSpPr>
          <p:grpSpPr bwMode="auto">
            <a:xfrm>
              <a:off x="730" y="1392"/>
              <a:ext cx="4043" cy="480"/>
              <a:chOff x="744" y="1392"/>
              <a:chExt cx="3988" cy="480"/>
            </a:xfrm>
          </p:grpSpPr>
          <p:sp>
            <p:nvSpPr>
              <p:cNvPr id="50" name="AutoShape 6"/>
              <p:cNvSpPr>
                <a:spLocks noChangeArrowheads="1"/>
              </p:cNvSpPr>
              <p:nvPr/>
            </p:nvSpPr>
            <p:spPr bwMode="gray">
              <a:xfrm>
                <a:off x="744" y="1835"/>
                <a:ext cx="3988" cy="3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AutoShape 7"/>
              <p:cNvSpPr>
                <a:spLocks noChangeArrowheads="1"/>
              </p:cNvSpPr>
              <p:nvPr/>
            </p:nvSpPr>
            <p:spPr bwMode="gray">
              <a:xfrm>
                <a:off x="744" y="1392"/>
                <a:ext cx="3988" cy="3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3333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" name="Group 8"/>
          <p:cNvGrpSpPr>
            <a:grpSpLocks/>
          </p:cNvGrpSpPr>
          <p:nvPr/>
        </p:nvGrpSpPr>
        <p:grpSpPr bwMode="auto">
          <a:xfrm>
            <a:off x="-1" y="5105400"/>
            <a:ext cx="626095" cy="608013"/>
            <a:chOff x="579" y="1386"/>
            <a:chExt cx="385" cy="383"/>
          </a:xfrm>
        </p:grpSpPr>
        <p:sp>
          <p:nvSpPr>
            <p:cNvPr id="53" name="Oval 9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4" name="Group 10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55" name="Oval 11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56" name="Oval 12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57" name="Oval 13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58" name="Oval 14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59" name="Text Box 15"/>
          <p:cNvSpPr txBox="1">
            <a:spLocks noChangeArrowheads="1"/>
          </p:cNvSpPr>
          <p:nvPr/>
        </p:nvSpPr>
        <p:spPr bwMode="gray">
          <a:xfrm>
            <a:off x="107949" y="5175250"/>
            <a:ext cx="39029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80808"/>
                </a:solidFill>
              </a:rPr>
              <a:t>4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345668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trận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Nam,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-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góp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thuận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đoàn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tộc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gray">
          <a:xfrm>
            <a:off x="790575" y="2179637"/>
            <a:ext cx="8230698" cy="1012851"/>
          </a:xfrm>
          <a:prstGeom prst="roundRect">
            <a:avLst>
              <a:gd name="adj" fmla="val 16449"/>
            </a:avLst>
          </a:prstGeom>
          <a:solidFill>
            <a:srgbClr val="CCECFF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gray">
          <a:xfrm>
            <a:off x="820737" y="3282047"/>
            <a:ext cx="8170863" cy="1548825"/>
          </a:xfrm>
          <a:prstGeom prst="roundRect">
            <a:avLst>
              <a:gd name="adj" fmla="val 16227"/>
            </a:avLst>
          </a:prstGeom>
          <a:solidFill>
            <a:srgbClr val="CCFF9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gray">
          <a:xfrm>
            <a:off x="820737" y="5052695"/>
            <a:ext cx="8170863" cy="1500505"/>
          </a:xfrm>
          <a:prstGeom prst="roundRect">
            <a:avLst>
              <a:gd name="adj" fmla="val 22019"/>
            </a:avLst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gray">
          <a:xfrm>
            <a:off x="1752600" y="2133600"/>
            <a:ext cx="72390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v"/>
            </a:pPr>
            <a:r>
              <a:rPr lang="en-US" sz="2000" dirty="0">
                <a:solidFill>
                  <a:srgbClr val="080808"/>
                </a:solidFill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oàn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XH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dám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", "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", "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", "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1991" name="AutoShape 7"/>
          <p:cNvSpPr>
            <a:spLocks noChangeArrowheads="1"/>
          </p:cNvSpPr>
          <p:nvPr/>
        </p:nvSpPr>
        <p:spPr bwMode="ltGray">
          <a:xfrm>
            <a:off x="0" y="2270125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black">
          <a:xfrm>
            <a:off x="26987" y="2543175"/>
            <a:ext cx="1730375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thời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ltGray">
          <a:xfrm>
            <a:off x="23812" y="3505200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8" name="AutoShape 14"/>
          <p:cNvSpPr>
            <a:spLocks noChangeArrowheads="1"/>
          </p:cNvSpPr>
          <p:nvPr/>
        </p:nvSpPr>
        <p:spPr bwMode="ltGray">
          <a:xfrm>
            <a:off x="12700" y="5241925"/>
            <a:ext cx="1806575" cy="930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black">
          <a:xfrm>
            <a:off x="0" y="3643312"/>
            <a:ext cx="1928813" cy="76944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b="1" dirty="0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b="1" dirty="0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khẳng</a:t>
            </a:r>
            <a:r>
              <a:rPr lang="en-US" sz="2200" b="1" dirty="0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200" b="1" dirty="0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,</a:t>
            </a:r>
            <a:endParaRPr lang="en-US" sz="2200" b="1" dirty="0">
              <a:solidFill>
                <a:srgbClr val="F8F8F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black">
          <a:xfrm>
            <a:off x="-98425" y="5486400"/>
            <a:ext cx="2003425" cy="44627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3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endParaRPr lang="en-US" sz="23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gray">
          <a:xfrm>
            <a:off x="1828800" y="3276600"/>
            <a:ext cx="7162800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buClr>
                <a:srgbClr val="0000CC"/>
              </a:buClr>
              <a:buFont typeface="Wingdings" pitchFamily="2" charset="2"/>
              <a:buChar char="v"/>
            </a:pP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ở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mẽ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liệt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rệt</a:t>
            </a:r>
            <a:r>
              <a:rPr lang="en-US" sz="19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…;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dấu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ấn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nổi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bật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thuận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XH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củng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cố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cường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niềm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tin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ta. </a:t>
            </a: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gray">
          <a:xfrm>
            <a:off x="1828799" y="5105400"/>
            <a:ext cx="731520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Ø"/>
            </a:pPr>
            <a:r>
              <a:rPr lang="en-US" sz="2000" b="1" dirty="0">
                <a:solidFill>
                  <a:srgbClr val="0808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ự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cấm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chịu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ép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gray">
          <a:xfrm>
            <a:off x="76200" y="457200"/>
            <a:ext cx="9067800" cy="173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-342900"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274320" indent="-91440"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§"/>
            </a:pP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Ban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 "</a:t>
            </a:r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19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marL="274320" indent="-91440"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§"/>
            </a:pP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Ban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tỉnh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ở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63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tỉnh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phố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1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007" name="Picture 2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" y="2286000"/>
            <a:ext cx="16891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8" name="Picture 2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3529012"/>
            <a:ext cx="16891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09" name="Picture 25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5267325"/>
            <a:ext cx="16891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 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44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AutoShape 3"/>
          <p:cNvSpPr>
            <a:spLocks noChangeArrowheads="1"/>
          </p:cNvSpPr>
          <p:nvPr/>
        </p:nvSpPr>
        <p:spPr bwMode="gray">
          <a:xfrm>
            <a:off x="135984" y="4738687"/>
            <a:ext cx="4277265" cy="1966914"/>
          </a:xfrm>
          <a:prstGeom prst="roundRect">
            <a:avLst>
              <a:gd name="adj" fmla="val 9481"/>
            </a:avLst>
          </a:prstGeom>
          <a:solidFill>
            <a:srgbClr val="FFFFCC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>
            <a:off x="838200" y="4459287"/>
            <a:ext cx="2713038" cy="417513"/>
            <a:chOff x="624" y="672"/>
            <a:chExt cx="1773" cy="240"/>
          </a:xfrm>
        </p:grpSpPr>
        <p:sp>
          <p:nvSpPr>
            <p:cNvPr id="95237" name="AutoShape 5"/>
            <p:cNvSpPr>
              <a:spLocks noChangeArrowheads="1"/>
            </p:cNvSpPr>
            <p:nvPr/>
          </p:nvSpPr>
          <p:spPr bwMode="gray">
            <a:xfrm>
              <a:off x="624" y="672"/>
              <a:ext cx="1773" cy="240"/>
            </a:xfrm>
            <a:prstGeom prst="roundRect">
              <a:avLst>
                <a:gd name="adj" fmla="val 27917"/>
              </a:avLst>
            </a:prstGeom>
            <a:solidFill>
              <a:srgbClr val="7BB11B"/>
            </a:solidFill>
            <a:ln>
              <a:noFill/>
            </a:ln>
            <a:effectLst>
              <a:outerShdw dist="25400" dir="5400000" algn="ctr" rotWithShape="0">
                <a:srgbClr val="1C1C1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38" name="AutoShape 6"/>
            <p:cNvSpPr>
              <a:spLocks noChangeArrowheads="1"/>
            </p:cNvSpPr>
            <p:nvPr/>
          </p:nvSpPr>
          <p:spPr bwMode="gray">
            <a:xfrm>
              <a:off x="636" y="674"/>
              <a:ext cx="1748" cy="10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BB11B">
                    <a:gamma/>
                    <a:tint val="0"/>
                    <a:invGamma/>
                    <a:alpha val="30000"/>
                  </a:srgbClr>
                </a:gs>
                <a:gs pos="100000">
                  <a:srgbClr val="7BB11B">
                    <a:alpha val="3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239" name="AutoShape 7"/>
          <p:cNvSpPr>
            <a:spLocks noChangeArrowheads="1"/>
          </p:cNvSpPr>
          <p:nvPr/>
        </p:nvSpPr>
        <p:spPr bwMode="gray">
          <a:xfrm>
            <a:off x="4464050" y="4738686"/>
            <a:ext cx="4425102" cy="1738313"/>
          </a:xfrm>
          <a:prstGeom prst="roundRect">
            <a:avLst>
              <a:gd name="adj" fmla="val 9481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50000">
                      <a:srgbClr val="EAEAEA"/>
                    </a:gs>
                    <a:gs pos="100000">
                      <a:schemeClr val="bg1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40" name="Group 8"/>
          <p:cNvGrpSpPr>
            <a:grpSpLocks/>
          </p:cNvGrpSpPr>
          <p:nvPr/>
        </p:nvGrpSpPr>
        <p:grpSpPr bwMode="auto">
          <a:xfrm>
            <a:off x="5135563" y="4459287"/>
            <a:ext cx="2713037" cy="417513"/>
            <a:chOff x="624" y="672"/>
            <a:chExt cx="1773" cy="240"/>
          </a:xfrm>
        </p:grpSpPr>
        <p:sp>
          <p:nvSpPr>
            <p:cNvPr id="95241" name="AutoShape 9"/>
            <p:cNvSpPr>
              <a:spLocks noChangeArrowheads="1"/>
            </p:cNvSpPr>
            <p:nvPr/>
          </p:nvSpPr>
          <p:spPr bwMode="gray">
            <a:xfrm>
              <a:off x="624" y="672"/>
              <a:ext cx="1773" cy="240"/>
            </a:xfrm>
            <a:prstGeom prst="roundRect">
              <a:avLst>
                <a:gd name="adj" fmla="val 27917"/>
              </a:avLst>
            </a:prstGeom>
            <a:solidFill>
              <a:srgbClr val="FF7C80"/>
            </a:solidFill>
            <a:ln>
              <a:noFill/>
            </a:ln>
            <a:effectLst>
              <a:outerShdw dist="25400" dir="5400000" algn="ctr" rotWithShape="0">
                <a:srgbClr val="1C1C1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2" name="AutoShape 10"/>
            <p:cNvSpPr>
              <a:spLocks noChangeArrowheads="1"/>
            </p:cNvSpPr>
            <p:nvPr/>
          </p:nvSpPr>
          <p:spPr bwMode="gray">
            <a:xfrm>
              <a:off x="636" y="674"/>
              <a:ext cx="1748" cy="10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7C80">
                    <a:gamma/>
                    <a:tint val="0"/>
                    <a:invGamma/>
                    <a:alpha val="30000"/>
                  </a:srgbClr>
                </a:gs>
                <a:gs pos="100000">
                  <a:srgbClr val="FF7C80">
                    <a:alpha val="3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5243" name="Group 11"/>
          <p:cNvGrpSpPr>
            <a:grpSpLocks/>
          </p:cNvGrpSpPr>
          <p:nvPr/>
        </p:nvGrpSpPr>
        <p:grpSpPr bwMode="auto">
          <a:xfrm>
            <a:off x="135984" y="4024313"/>
            <a:ext cx="8753168" cy="519112"/>
            <a:chOff x="399" y="2820"/>
            <a:chExt cx="4929" cy="348"/>
          </a:xfrm>
        </p:grpSpPr>
        <p:sp>
          <p:nvSpPr>
            <p:cNvPr id="95244" name="AutoShape 12"/>
            <p:cNvSpPr>
              <a:spLocks noChangeArrowheads="1"/>
            </p:cNvSpPr>
            <p:nvPr/>
          </p:nvSpPr>
          <p:spPr bwMode="gray">
            <a:xfrm>
              <a:off x="399" y="2905"/>
              <a:ext cx="218" cy="175"/>
            </a:xfrm>
            <a:prstGeom prst="roundRect">
              <a:avLst>
                <a:gd name="adj" fmla="val 29069"/>
              </a:avLst>
            </a:prstGeom>
            <a:solidFill>
              <a:srgbClr val="808080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5" name="AutoShape 13"/>
            <p:cNvSpPr>
              <a:spLocks noChangeArrowheads="1"/>
            </p:cNvSpPr>
            <p:nvPr/>
          </p:nvSpPr>
          <p:spPr bwMode="gray">
            <a:xfrm>
              <a:off x="480" y="2820"/>
              <a:ext cx="4848" cy="348"/>
            </a:xfrm>
            <a:prstGeom prst="rightArrow">
              <a:avLst>
                <a:gd name="adj1" fmla="val 50000"/>
                <a:gd name="adj2" fmla="val 63206"/>
              </a:avLst>
            </a:prstGeom>
            <a:solidFill>
              <a:srgbClr val="808080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246" name="Text Box 14"/>
          <p:cNvSpPr txBox="1">
            <a:spLocks noChangeArrowheads="1"/>
          </p:cNvSpPr>
          <p:nvPr/>
        </p:nvSpPr>
        <p:spPr bwMode="gray">
          <a:xfrm>
            <a:off x="990600" y="4113213"/>
            <a:ext cx="1219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2021</a:t>
            </a:r>
            <a:endParaRPr lang="en-US" b="1" dirty="0">
              <a:solidFill>
                <a:srgbClr val="FFFF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5247" name="Text Box 15"/>
          <p:cNvSpPr txBox="1">
            <a:spLocks noChangeArrowheads="1"/>
          </p:cNvSpPr>
          <p:nvPr/>
        </p:nvSpPr>
        <p:spPr bwMode="gray">
          <a:xfrm>
            <a:off x="3886200" y="4126468"/>
            <a:ext cx="1195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2022</a:t>
            </a:r>
            <a:endParaRPr lang="en-US" b="1" dirty="0">
              <a:solidFill>
                <a:srgbClr val="FFFF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5248" name="Text Box 16"/>
          <p:cNvSpPr txBox="1">
            <a:spLocks noChangeArrowheads="1"/>
          </p:cNvSpPr>
          <p:nvPr/>
        </p:nvSpPr>
        <p:spPr bwMode="gray">
          <a:xfrm>
            <a:off x="6718300" y="4113213"/>
            <a:ext cx="977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2023</a:t>
            </a:r>
            <a:endParaRPr lang="en-US" b="1" dirty="0">
              <a:solidFill>
                <a:srgbClr val="FFFF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black">
          <a:xfrm flipV="1">
            <a:off x="304800" y="2322513"/>
            <a:ext cx="0" cy="1790700"/>
          </a:xfrm>
          <a:prstGeom prst="line">
            <a:avLst/>
          </a:prstGeom>
          <a:noFill/>
          <a:ln w="19050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black">
          <a:xfrm flipV="1">
            <a:off x="2976563" y="2006600"/>
            <a:ext cx="0" cy="2106613"/>
          </a:xfrm>
          <a:prstGeom prst="line">
            <a:avLst/>
          </a:prstGeom>
          <a:noFill/>
          <a:ln w="19050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black">
          <a:xfrm flipV="1">
            <a:off x="5856288" y="1577975"/>
            <a:ext cx="0" cy="2535238"/>
          </a:xfrm>
          <a:prstGeom prst="line">
            <a:avLst/>
          </a:prstGeom>
          <a:noFill/>
          <a:ln w="19050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2" name="Line 20"/>
          <p:cNvSpPr>
            <a:spLocks noChangeShapeType="1"/>
          </p:cNvSpPr>
          <p:nvPr/>
        </p:nvSpPr>
        <p:spPr bwMode="black">
          <a:xfrm flipV="1">
            <a:off x="8534400" y="1219200"/>
            <a:ext cx="0" cy="2894013"/>
          </a:xfrm>
          <a:prstGeom prst="line">
            <a:avLst/>
          </a:prstGeom>
          <a:noFill/>
          <a:ln w="19050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3" name="AutoShape 21"/>
          <p:cNvSpPr>
            <a:spLocks noChangeArrowheads="1"/>
          </p:cNvSpPr>
          <p:nvPr/>
        </p:nvSpPr>
        <p:spPr bwMode="gray">
          <a:xfrm>
            <a:off x="279828" y="3684588"/>
            <a:ext cx="2690385" cy="428625"/>
          </a:xfrm>
          <a:prstGeom prst="bevel">
            <a:avLst>
              <a:gd name="adj" fmla="val 590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7255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99FF">
                    <a:alpha val="70000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4" name="AutoShape 22"/>
          <p:cNvSpPr>
            <a:spLocks noChangeArrowheads="1"/>
          </p:cNvSpPr>
          <p:nvPr/>
        </p:nvSpPr>
        <p:spPr bwMode="gray">
          <a:xfrm>
            <a:off x="3009979" y="3468688"/>
            <a:ext cx="2846309" cy="644525"/>
          </a:xfrm>
          <a:prstGeom prst="bevel">
            <a:avLst>
              <a:gd name="adj" fmla="val 304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99FF">
                    <a:alpha val="70000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5" name="AutoShape 23"/>
          <p:cNvSpPr>
            <a:spLocks noChangeArrowheads="1"/>
          </p:cNvSpPr>
          <p:nvPr/>
        </p:nvSpPr>
        <p:spPr bwMode="gray">
          <a:xfrm>
            <a:off x="5864225" y="3217864"/>
            <a:ext cx="2670175" cy="895350"/>
          </a:xfrm>
          <a:prstGeom prst="bevel">
            <a:avLst>
              <a:gd name="adj" fmla="val 2481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63529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99FF">
                    <a:alpha val="70000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6" name="Rectangle 24"/>
          <p:cNvSpPr>
            <a:spLocks noChangeArrowheads="1"/>
          </p:cNvSpPr>
          <p:nvPr/>
        </p:nvSpPr>
        <p:spPr bwMode="black">
          <a:xfrm>
            <a:off x="329552" y="2103328"/>
            <a:ext cx="2581924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"then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then </a:t>
            </a:r>
            <a:r>
              <a:rPr lang="en-US" sz="19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chốt</a:t>
            </a:r>
            <a:r>
              <a:rPr lang="en-US" sz="19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"; </a:t>
            </a:r>
            <a:endParaRPr lang="en-US" sz="19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257" name="Rectangle 25"/>
          <p:cNvSpPr>
            <a:spLocks noChangeArrowheads="1"/>
          </p:cNvSpPr>
          <p:nvPr/>
        </p:nvSpPr>
        <p:spPr bwMode="black">
          <a:xfrm>
            <a:off x="2970213" y="1371600"/>
            <a:ext cx="2886075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9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iên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chặn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lùi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minh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suy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thoái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TT-CT, ĐĐ-LS,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“TDB, TCH",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95258" name="Rectangle 26"/>
          <p:cNvSpPr>
            <a:spLocks noChangeArrowheads="1"/>
          </p:cNvSpPr>
          <p:nvPr/>
        </p:nvSpPr>
        <p:spPr bwMode="black">
          <a:xfrm>
            <a:off x="5864225" y="1371600"/>
            <a:ext cx="267017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nay, BCH TW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thôi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nghỉ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nghỉ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hưu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14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TW Q/</a:t>
            </a:r>
            <a:r>
              <a:rPr lang="en-US" sz="19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95259" name="Text Box 27"/>
          <p:cNvSpPr txBox="1">
            <a:spLocks noChangeArrowheads="1"/>
          </p:cNvSpPr>
          <p:nvPr/>
        </p:nvSpPr>
        <p:spPr bwMode="black">
          <a:xfrm>
            <a:off x="795337" y="3686175"/>
            <a:ext cx="1719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3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95260" name="Rectangle 28"/>
          <p:cNvSpPr>
            <a:spLocks noChangeArrowheads="1"/>
          </p:cNvSpPr>
          <p:nvPr/>
        </p:nvSpPr>
        <p:spPr bwMode="white">
          <a:xfrm>
            <a:off x="2008734" y="4495800"/>
            <a:ext cx="3465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D</a:t>
            </a:r>
            <a:endParaRPr lang="en-US" sz="20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5261" name="Rectangle 29"/>
          <p:cNvSpPr>
            <a:spLocks noChangeArrowheads="1"/>
          </p:cNvSpPr>
          <p:nvPr/>
        </p:nvSpPr>
        <p:spPr bwMode="white">
          <a:xfrm>
            <a:off x="6326119" y="4510087"/>
            <a:ext cx="3097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E</a:t>
            </a:r>
            <a:endParaRPr lang="en-US" sz="20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5262" name="Rectangle 30"/>
          <p:cNvSpPr>
            <a:spLocks noChangeArrowheads="1"/>
          </p:cNvSpPr>
          <p:nvPr/>
        </p:nvSpPr>
        <p:spPr bwMode="black">
          <a:xfrm>
            <a:off x="135983" y="4876800"/>
            <a:ext cx="429715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C/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giám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…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chặn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lùi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suy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thoái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…,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trạng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"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“, “CN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", "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tha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19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CB-ĐV. </a:t>
            </a:r>
            <a:endParaRPr lang="en-US" sz="19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263" name="Rectangle 31"/>
          <p:cNvSpPr>
            <a:spLocks noChangeArrowheads="1"/>
          </p:cNvSpPr>
          <p:nvPr/>
        </p:nvSpPr>
        <p:spPr bwMode="black">
          <a:xfrm>
            <a:off x="4495800" y="4953000"/>
            <a:ext cx="4648200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ăng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9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cố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niềm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9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264" name="Text Box 32"/>
          <p:cNvSpPr txBox="1">
            <a:spLocks noChangeArrowheads="1"/>
          </p:cNvSpPr>
          <p:nvPr/>
        </p:nvSpPr>
        <p:spPr bwMode="black">
          <a:xfrm>
            <a:off x="3460750" y="3641725"/>
            <a:ext cx="1719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3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B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95265" name="Text Box 33"/>
          <p:cNvSpPr txBox="1">
            <a:spLocks noChangeArrowheads="1"/>
          </p:cNvSpPr>
          <p:nvPr/>
        </p:nvSpPr>
        <p:spPr bwMode="black">
          <a:xfrm>
            <a:off x="6357938" y="3565525"/>
            <a:ext cx="1719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3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762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5. </a:t>
            </a:r>
            <a:r>
              <a:rPr lang="en-US" sz="24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tác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chỉnh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đốn</a:t>
            </a:r>
            <a:r>
              <a:rPr 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Đảng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Wingdings" pitchFamily="2" charset="2"/>
              <a:buChar char="q"/>
            </a:pP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hài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hoà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nhuần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nhuyễn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976C-B68B-4071-A71A-62424629806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72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Line 4"/>
          <p:cNvSpPr>
            <a:spLocks noChangeShapeType="1"/>
          </p:cNvSpPr>
          <p:nvPr/>
        </p:nvSpPr>
        <p:spPr bwMode="gray">
          <a:xfrm>
            <a:off x="268812" y="4800600"/>
            <a:ext cx="0" cy="1423174"/>
          </a:xfrm>
          <a:prstGeom prst="line">
            <a:avLst/>
          </a:prstGeom>
          <a:noFill/>
          <a:ln w="12700">
            <a:solidFill>
              <a:srgbClr val="80808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315913" y="4800600"/>
            <a:ext cx="8828087" cy="202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/>
            <a:r>
              <a:rPr lang="en-US" b="0" dirty="0">
                <a:solidFill>
                  <a:srgbClr val="FF0000"/>
                </a:solidFill>
              </a:rPr>
              <a:t> </a:t>
            </a: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Ở </a:t>
            </a:r>
            <a:r>
              <a:rPr lang="en-US" sz="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thách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000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đạt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GDP 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6,5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%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nhiệm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kỳ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thì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3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tới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đạt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binh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quân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7,3%/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đòi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quyết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tâm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nỗ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lực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fontAlgn="base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tệ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chứng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khoán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phức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tạp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rủi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ro.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Lãi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suất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Ng.hàng</a:t>
            </a:r>
            <a:r>
              <a:rPr lang="en-US" sz="19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ở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mức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ép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lạm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H.động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SXKD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xu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hướng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giảm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D.nghiệp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rút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khỏi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thị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1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latin typeface="Arial" pitchFamily="34" charset="0"/>
                <a:cs typeface="Arial" pitchFamily="34" charset="0"/>
              </a:rPr>
              <a:t>tăng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907" name="Oval 11"/>
          <p:cNvSpPr>
            <a:spLocks noChangeArrowheads="1"/>
          </p:cNvSpPr>
          <p:nvPr/>
        </p:nvSpPr>
        <p:spPr bwMode="gray">
          <a:xfrm>
            <a:off x="280987" y="2057400"/>
            <a:ext cx="2538413" cy="2557463"/>
          </a:xfrm>
          <a:prstGeom prst="ellipse">
            <a:avLst/>
          </a:prstGeom>
          <a:noFill/>
          <a:ln w="9525">
            <a:solidFill>
              <a:srgbClr val="B2B2B2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4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2" name="Oval 16"/>
          <p:cNvSpPr>
            <a:spLocks noChangeArrowheads="1"/>
          </p:cNvSpPr>
          <p:nvPr/>
        </p:nvSpPr>
        <p:spPr bwMode="auto">
          <a:xfrm>
            <a:off x="152400" y="1870075"/>
            <a:ext cx="2870200" cy="2895600"/>
          </a:xfrm>
          <a:prstGeom prst="ellipse">
            <a:avLst/>
          </a:prstGeom>
          <a:noFill/>
          <a:ln w="19050">
            <a:solidFill>
              <a:srgbClr val="B2B2B2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3" name="Line 17"/>
          <p:cNvSpPr>
            <a:spLocks noChangeShapeType="1"/>
          </p:cNvSpPr>
          <p:nvPr/>
        </p:nvSpPr>
        <p:spPr bwMode="gray">
          <a:xfrm>
            <a:off x="762000" y="3725863"/>
            <a:ext cx="3170238" cy="0"/>
          </a:xfrm>
          <a:prstGeom prst="line">
            <a:avLst/>
          </a:prstGeom>
          <a:noFill/>
          <a:ln w="12700">
            <a:solidFill>
              <a:srgbClr val="80808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4" name="Line 18"/>
          <p:cNvSpPr>
            <a:spLocks noChangeShapeType="1"/>
          </p:cNvSpPr>
          <p:nvPr/>
        </p:nvSpPr>
        <p:spPr bwMode="gray">
          <a:xfrm>
            <a:off x="2346325" y="2057400"/>
            <a:ext cx="0" cy="3333750"/>
          </a:xfrm>
          <a:prstGeom prst="line">
            <a:avLst/>
          </a:prstGeom>
          <a:noFill/>
          <a:ln w="12700">
            <a:solidFill>
              <a:srgbClr val="808080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0915" name="Group 19"/>
          <p:cNvGrpSpPr>
            <a:grpSpLocks/>
          </p:cNvGrpSpPr>
          <p:nvPr/>
        </p:nvGrpSpPr>
        <p:grpSpPr bwMode="auto">
          <a:xfrm>
            <a:off x="2089150" y="1854200"/>
            <a:ext cx="303212" cy="303212"/>
            <a:chOff x="2928" y="2208"/>
            <a:chExt cx="262" cy="262"/>
          </a:xfrm>
        </p:grpSpPr>
        <p:sp>
          <p:nvSpPr>
            <p:cNvPr id="80916" name="Oval 20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28627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7" name="Oval 21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918" name="Rectangle 22"/>
          <p:cNvSpPr>
            <a:spLocks noChangeArrowheads="1"/>
          </p:cNvSpPr>
          <p:nvPr/>
        </p:nvSpPr>
        <p:spPr bwMode="black">
          <a:xfrm>
            <a:off x="2370137" y="1524000"/>
            <a:ext cx="6773863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900" b="1" i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19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19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Th.mại</a:t>
            </a:r>
            <a:r>
              <a:rPr lang="en-US" sz="19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19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gay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gắt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chấp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phức</a:t>
            </a:r>
            <a:r>
              <a:rPr lang="en-US" sz="19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tạp</a:t>
            </a:r>
            <a:endParaRPr lang="en-US" sz="1900" b="1" i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9" name="Rectangle 23"/>
          <p:cNvSpPr>
            <a:spLocks noChangeArrowheads="1"/>
          </p:cNvSpPr>
          <p:nvPr/>
        </p:nvSpPr>
        <p:spPr bwMode="black">
          <a:xfrm>
            <a:off x="3167062" y="3133725"/>
            <a:ext cx="597693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080808"/>
                </a:solidFill>
              </a:rPr>
              <a:t>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CM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4.0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thách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19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9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900" b="1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0" name="Rectangle 24"/>
          <p:cNvSpPr>
            <a:spLocks noChangeArrowheads="1"/>
          </p:cNvSpPr>
          <p:nvPr/>
        </p:nvSpPr>
        <p:spPr bwMode="black">
          <a:xfrm>
            <a:off x="2994025" y="2209800"/>
            <a:ext cx="5921375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/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Nga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-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U-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crai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kéo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an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ninh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chuỗi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cung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9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21" name="Rectangle 25"/>
          <p:cNvSpPr>
            <a:spLocks noChangeArrowheads="1"/>
          </p:cNvSpPr>
          <p:nvPr/>
        </p:nvSpPr>
        <p:spPr bwMode="black">
          <a:xfrm>
            <a:off x="2943225" y="3843516"/>
            <a:ext cx="6200775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80808"/>
                </a:solidFill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hậu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thiên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tai,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vấn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phi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19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…</a:t>
            </a:r>
            <a:r>
              <a:rPr lang="en-US" sz="1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đe</a:t>
            </a:r>
            <a:r>
              <a:rPr lang="en-US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doạ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K/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1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80924" name="Group 28"/>
          <p:cNvGrpSpPr>
            <a:grpSpLocks/>
          </p:cNvGrpSpPr>
          <p:nvPr/>
        </p:nvGrpSpPr>
        <p:grpSpPr bwMode="auto">
          <a:xfrm>
            <a:off x="2722562" y="2482850"/>
            <a:ext cx="303213" cy="303212"/>
            <a:chOff x="2928" y="2208"/>
            <a:chExt cx="262" cy="262"/>
          </a:xfrm>
        </p:grpSpPr>
        <p:sp>
          <p:nvSpPr>
            <p:cNvPr id="80925" name="Oval 29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28627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6" name="Oval 30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927" name="Group 31"/>
          <p:cNvGrpSpPr>
            <a:grpSpLocks/>
          </p:cNvGrpSpPr>
          <p:nvPr/>
        </p:nvGrpSpPr>
        <p:grpSpPr bwMode="auto">
          <a:xfrm>
            <a:off x="2930525" y="3168650"/>
            <a:ext cx="301625" cy="303212"/>
            <a:chOff x="2928" y="2208"/>
            <a:chExt cx="262" cy="262"/>
          </a:xfrm>
        </p:grpSpPr>
        <p:sp>
          <p:nvSpPr>
            <p:cNvPr id="80928" name="Oval 32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28627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9" name="Oval 33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930" name="Group 34"/>
          <p:cNvGrpSpPr>
            <a:grpSpLocks/>
          </p:cNvGrpSpPr>
          <p:nvPr/>
        </p:nvGrpSpPr>
        <p:grpSpPr bwMode="auto">
          <a:xfrm>
            <a:off x="2714625" y="3895725"/>
            <a:ext cx="303212" cy="303212"/>
            <a:chOff x="2928" y="2208"/>
            <a:chExt cx="262" cy="262"/>
          </a:xfrm>
        </p:grpSpPr>
        <p:sp>
          <p:nvSpPr>
            <p:cNvPr id="80931" name="Oval 35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28627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2" name="Oval 36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936" name="Group 40"/>
          <p:cNvGrpSpPr>
            <a:grpSpLocks/>
          </p:cNvGrpSpPr>
          <p:nvPr/>
        </p:nvGrpSpPr>
        <p:grpSpPr bwMode="auto">
          <a:xfrm>
            <a:off x="143925" y="4955392"/>
            <a:ext cx="237075" cy="237075"/>
            <a:chOff x="2928" y="2208"/>
            <a:chExt cx="262" cy="262"/>
          </a:xfrm>
          <a:solidFill>
            <a:srgbClr val="FF0000"/>
          </a:solidFill>
        </p:grpSpPr>
        <p:sp>
          <p:nvSpPr>
            <p:cNvPr id="80937" name="Oval 41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8" name="Oval 42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0945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0"/>
          <a:stretch>
            <a:fillRect/>
          </a:stretch>
        </p:blipFill>
        <p:spPr bwMode="auto">
          <a:xfrm>
            <a:off x="388143" y="2209800"/>
            <a:ext cx="23987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AutoShape 4"/>
          <p:cNvSpPr>
            <a:spLocks noChangeArrowheads="1"/>
          </p:cNvSpPr>
          <p:nvPr/>
        </p:nvSpPr>
        <p:spPr bwMode="gray">
          <a:xfrm>
            <a:off x="152400" y="848084"/>
            <a:ext cx="8610600" cy="63939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8" name="Rectangle 17"/>
          <p:cNvSpPr>
            <a:spLocks noChangeArrowheads="1"/>
          </p:cNvSpPr>
          <p:nvPr/>
        </p:nvSpPr>
        <p:spPr bwMode="gray">
          <a:xfrm>
            <a:off x="315913" y="0"/>
            <a:ext cx="837088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II- 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PHƯƠNG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HƯỚNG, NHIỆM VỤ TRỌNG TÂM 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TỪ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NAY ĐẾN HẾT NHIỆM KỲ ĐẠI HỘI KHOÁ XIII</a:t>
            </a:r>
            <a:endParaRPr lang="en-US" sz="24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816114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02000"/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Dự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nay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thuận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thách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0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2978150"/>
            <a:ext cx="1603375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Tình</a:t>
            </a:r>
            <a:r>
              <a:rPr lang="en-US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hình</a:t>
            </a:r>
            <a:r>
              <a:rPr lang="en-US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thế</a:t>
            </a:r>
            <a:r>
              <a:rPr lang="en-US" sz="2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giới</a:t>
            </a:r>
            <a:endParaRPr lang="en-US" sz="2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Arc 3"/>
          <p:cNvSpPr>
            <a:spLocks/>
          </p:cNvSpPr>
          <p:nvPr/>
        </p:nvSpPr>
        <p:spPr bwMode="gray">
          <a:xfrm>
            <a:off x="11113" y="4292600"/>
            <a:ext cx="2568575" cy="2565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0" name="Line 4"/>
          <p:cNvSpPr>
            <a:spLocks noChangeShapeType="1"/>
          </p:cNvSpPr>
          <p:nvPr/>
        </p:nvSpPr>
        <p:spPr bwMode="gray">
          <a:xfrm flipH="1">
            <a:off x="0" y="6400800"/>
            <a:ext cx="2819400" cy="228600"/>
          </a:xfrm>
          <a:prstGeom prst="line">
            <a:avLst/>
          </a:prstGeom>
          <a:noFill/>
          <a:ln w="9525">
            <a:solidFill>
              <a:schemeClr val="accent1">
                <a:alpha val="39999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1" name="Line 5"/>
          <p:cNvSpPr>
            <a:spLocks noChangeShapeType="1"/>
          </p:cNvSpPr>
          <p:nvPr/>
        </p:nvSpPr>
        <p:spPr bwMode="gray">
          <a:xfrm flipH="1">
            <a:off x="0" y="3962400"/>
            <a:ext cx="609600" cy="2667000"/>
          </a:xfrm>
          <a:prstGeom prst="line">
            <a:avLst/>
          </a:prstGeom>
          <a:noFill/>
          <a:ln w="9525">
            <a:solidFill>
              <a:schemeClr val="accent1">
                <a:alpha val="39999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2" name="AutoShape 6"/>
          <p:cNvSpPr>
            <a:spLocks noChangeArrowheads="1"/>
          </p:cNvSpPr>
          <p:nvPr/>
        </p:nvSpPr>
        <p:spPr bwMode="black">
          <a:xfrm>
            <a:off x="1081088" y="3352800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3" name="AutoShape 7"/>
          <p:cNvSpPr>
            <a:spLocks noChangeArrowheads="1"/>
          </p:cNvSpPr>
          <p:nvPr/>
        </p:nvSpPr>
        <p:spPr bwMode="black">
          <a:xfrm>
            <a:off x="1828800" y="4191000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4" name="AutoShape 8"/>
          <p:cNvSpPr>
            <a:spLocks noChangeArrowheads="1"/>
          </p:cNvSpPr>
          <p:nvPr/>
        </p:nvSpPr>
        <p:spPr bwMode="black">
          <a:xfrm>
            <a:off x="2655888" y="5334000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5" name="Line 9"/>
          <p:cNvSpPr>
            <a:spLocks noChangeShapeType="1"/>
          </p:cNvSpPr>
          <p:nvPr/>
        </p:nvSpPr>
        <p:spPr bwMode="gray">
          <a:xfrm flipH="1">
            <a:off x="76200" y="3560763"/>
            <a:ext cx="1055688" cy="2878137"/>
          </a:xfrm>
          <a:prstGeom prst="line">
            <a:avLst/>
          </a:prstGeom>
          <a:noFill/>
          <a:ln w="9525">
            <a:solidFill>
              <a:schemeClr val="accent1">
                <a:alpha val="39999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6" name="Line 10"/>
          <p:cNvSpPr>
            <a:spLocks noChangeShapeType="1"/>
          </p:cNvSpPr>
          <p:nvPr/>
        </p:nvSpPr>
        <p:spPr bwMode="gray">
          <a:xfrm flipH="1">
            <a:off x="0" y="5481638"/>
            <a:ext cx="2895600" cy="1147762"/>
          </a:xfrm>
          <a:prstGeom prst="line">
            <a:avLst/>
          </a:prstGeom>
          <a:noFill/>
          <a:ln w="9525">
            <a:solidFill>
              <a:schemeClr val="accent1">
                <a:alpha val="39999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7" name="Line 11"/>
          <p:cNvSpPr>
            <a:spLocks noChangeShapeType="1"/>
          </p:cNvSpPr>
          <p:nvPr/>
        </p:nvSpPr>
        <p:spPr bwMode="black">
          <a:xfrm flipH="1">
            <a:off x="228599" y="1230313"/>
            <a:ext cx="365125" cy="5072062"/>
          </a:xfrm>
          <a:prstGeom prst="line">
            <a:avLst/>
          </a:prstGeom>
          <a:noFill/>
          <a:ln w="19050">
            <a:solidFill>
              <a:schemeClr val="accent1">
                <a:alpha val="60001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8" name="Line 12"/>
          <p:cNvSpPr>
            <a:spLocks noChangeShapeType="1"/>
          </p:cNvSpPr>
          <p:nvPr/>
        </p:nvSpPr>
        <p:spPr bwMode="black">
          <a:xfrm flipH="1">
            <a:off x="228598" y="3421062"/>
            <a:ext cx="1459352" cy="3360737"/>
          </a:xfrm>
          <a:prstGeom prst="line">
            <a:avLst/>
          </a:prstGeom>
          <a:noFill/>
          <a:ln w="19050">
            <a:solidFill>
              <a:schemeClr val="accent1">
                <a:alpha val="60001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9" name="Line 13"/>
          <p:cNvSpPr>
            <a:spLocks noChangeShapeType="1"/>
          </p:cNvSpPr>
          <p:nvPr/>
        </p:nvSpPr>
        <p:spPr bwMode="black">
          <a:xfrm flipH="1">
            <a:off x="0" y="4837113"/>
            <a:ext cx="2846388" cy="1792287"/>
          </a:xfrm>
          <a:prstGeom prst="line">
            <a:avLst/>
          </a:prstGeom>
          <a:noFill/>
          <a:ln w="19050">
            <a:solidFill>
              <a:schemeClr val="accent1">
                <a:alpha val="60001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0" name="Line 14"/>
          <p:cNvSpPr>
            <a:spLocks noChangeShapeType="1"/>
          </p:cNvSpPr>
          <p:nvPr/>
        </p:nvSpPr>
        <p:spPr bwMode="black">
          <a:xfrm flipH="1">
            <a:off x="0" y="5883275"/>
            <a:ext cx="3867150" cy="746125"/>
          </a:xfrm>
          <a:prstGeom prst="line">
            <a:avLst/>
          </a:prstGeom>
          <a:noFill/>
          <a:ln w="19050">
            <a:solidFill>
              <a:schemeClr val="accent1">
                <a:alpha val="60001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1" name="Arc 15"/>
          <p:cNvSpPr>
            <a:spLocks/>
          </p:cNvSpPr>
          <p:nvPr/>
        </p:nvSpPr>
        <p:spPr bwMode="gray">
          <a:xfrm>
            <a:off x="0" y="4343400"/>
            <a:ext cx="2509838" cy="2514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52" name="Line 16"/>
          <p:cNvSpPr>
            <a:spLocks noChangeShapeType="1"/>
          </p:cNvSpPr>
          <p:nvPr/>
        </p:nvSpPr>
        <p:spPr bwMode="gray">
          <a:xfrm flipH="1">
            <a:off x="76199" y="4232276"/>
            <a:ext cx="1998663" cy="2549524"/>
          </a:xfrm>
          <a:prstGeom prst="line">
            <a:avLst/>
          </a:prstGeom>
          <a:noFill/>
          <a:ln w="9525">
            <a:solidFill>
              <a:schemeClr val="accent1">
                <a:alpha val="39999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3" name="Arc 17"/>
          <p:cNvSpPr>
            <a:spLocks/>
          </p:cNvSpPr>
          <p:nvPr/>
        </p:nvSpPr>
        <p:spPr bwMode="gray">
          <a:xfrm>
            <a:off x="0" y="4422775"/>
            <a:ext cx="2438400" cy="24352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54" name="Text Box 18"/>
          <p:cNvSpPr txBox="1">
            <a:spLocks noChangeArrowheads="1"/>
          </p:cNvSpPr>
          <p:nvPr/>
        </p:nvSpPr>
        <p:spPr bwMode="gray">
          <a:xfrm>
            <a:off x="990600" y="407313"/>
            <a:ext cx="414496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2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200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2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2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2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2200" dirty="0">
                <a:solidFill>
                  <a:srgbClr val="993300"/>
                </a:solidFill>
              </a:rPr>
              <a:t> </a:t>
            </a:r>
            <a:endParaRPr lang="en-US" sz="2200" dirty="0">
              <a:solidFill>
                <a:srgbClr val="993300"/>
              </a:solidFill>
              <a:latin typeface="Verdana" pitchFamily="34" charset="0"/>
            </a:endParaRPr>
          </a:p>
        </p:txBody>
      </p:sp>
      <p:sp>
        <p:nvSpPr>
          <p:cNvPr id="116755" name="Text Box 19"/>
          <p:cNvSpPr txBox="1">
            <a:spLocks noChangeArrowheads="1"/>
          </p:cNvSpPr>
          <p:nvPr/>
        </p:nvSpPr>
        <p:spPr bwMode="black">
          <a:xfrm>
            <a:off x="2057399" y="2819400"/>
            <a:ext cx="480060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2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2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2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 </a:t>
            </a:r>
            <a:endParaRPr lang="en-US" sz="2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761" name="Text Box 25"/>
          <p:cNvSpPr txBox="1">
            <a:spLocks noChangeArrowheads="1"/>
          </p:cNvSpPr>
          <p:nvPr/>
        </p:nvSpPr>
        <p:spPr bwMode="black">
          <a:xfrm>
            <a:off x="990601" y="771525"/>
            <a:ext cx="8153400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v"/>
            </a:pP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ăng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tảng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vĩ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lạm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tín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tệ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chứng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khoán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20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,…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K.doanh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i="1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đột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lược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gắn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;…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i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,... </a:t>
            </a:r>
          </a:p>
        </p:txBody>
      </p:sp>
      <p:sp>
        <p:nvSpPr>
          <p:cNvPr id="116765" name="Text Box 29"/>
          <p:cNvSpPr txBox="1">
            <a:spLocks noChangeArrowheads="1"/>
          </p:cNvSpPr>
          <p:nvPr/>
        </p:nvSpPr>
        <p:spPr bwMode="black">
          <a:xfrm>
            <a:off x="2163763" y="3198813"/>
            <a:ext cx="698023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ngang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tầm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K.tế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XH;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ngừng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N.dân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116766" name="Group 30"/>
          <p:cNvGrpSpPr>
            <a:grpSpLocks/>
          </p:cNvGrpSpPr>
          <p:nvPr/>
        </p:nvGrpSpPr>
        <p:grpSpPr bwMode="auto">
          <a:xfrm>
            <a:off x="2935685" y="4370585"/>
            <a:ext cx="130968" cy="144066"/>
            <a:chOff x="2995" y="1525"/>
            <a:chExt cx="112" cy="112"/>
          </a:xfrm>
          <a:solidFill>
            <a:srgbClr val="993300"/>
          </a:solidFill>
        </p:grpSpPr>
        <p:sp>
          <p:nvSpPr>
            <p:cNvPr id="116767" name="AutoShape 31"/>
            <p:cNvSpPr>
              <a:spLocks noChangeArrowheads="1"/>
            </p:cNvSpPr>
            <p:nvPr/>
          </p:nvSpPr>
          <p:spPr bwMode="gray">
            <a:xfrm>
              <a:off x="2995" y="1525"/>
              <a:ext cx="112" cy="112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F8F8F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16768" name="AutoShape 32"/>
            <p:cNvSpPr>
              <a:spLocks noChangeArrowheads="1"/>
            </p:cNvSpPr>
            <p:nvPr/>
          </p:nvSpPr>
          <p:spPr bwMode="gray">
            <a:xfrm>
              <a:off x="3029" y="1540"/>
              <a:ext cx="60" cy="81"/>
            </a:xfrm>
            <a:prstGeom prst="homePlate">
              <a:avLst>
                <a:gd name="adj" fmla="val 100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</p:grpSp>
      <p:sp>
        <p:nvSpPr>
          <p:cNvPr id="116769" name="Text Box 33"/>
          <p:cNvSpPr txBox="1">
            <a:spLocks noChangeArrowheads="1"/>
          </p:cNvSpPr>
          <p:nvPr/>
        </p:nvSpPr>
        <p:spPr bwMode="black">
          <a:xfrm>
            <a:off x="3079750" y="4267200"/>
            <a:ext cx="59880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/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thôn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đô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gắn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sắc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VH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thôn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đô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giảm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nghèo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116770" name="Group 34"/>
          <p:cNvGrpSpPr>
            <a:grpSpLocks/>
          </p:cNvGrpSpPr>
          <p:nvPr/>
        </p:nvGrpSpPr>
        <p:grpSpPr bwMode="auto">
          <a:xfrm>
            <a:off x="3118247" y="5431632"/>
            <a:ext cx="130968" cy="130968"/>
            <a:chOff x="2995" y="1525"/>
            <a:chExt cx="112" cy="112"/>
          </a:xfrm>
          <a:solidFill>
            <a:srgbClr val="993300"/>
          </a:solidFill>
        </p:grpSpPr>
        <p:sp>
          <p:nvSpPr>
            <p:cNvPr id="116771" name="AutoShape 35"/>
            <p:cNvSpPr>
              <a:spLocks noChangeArrowheads="1"/>
            </p:cNvSpPr>
            <p:nvPr/>
          </p:nvSpPr>
          <p:spPr bwMode="gray">
            <a:xfrm>
              <a:off x="2995" y="1525"/>
              <a:ext cx="112" cy="112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F8F8F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72" name="AutoShape 36"/>
            <p:cNvSpPr>
              <a:spLocks noChangeArrowheads="1"/>
            </p:cNvSpPr>
            <p:nvPr/>
          </p:nvSpPr>
          <p:spPr bwMode="gray">
            <a:xfrm>
              <a:off x="3029" y="1540"/>
              <a:ext cx="60" cy="81"/>
            </a:xfrm>
            <a:prstGeom prst="homePlate">
              <a:avLst>
                <a:gd name="adj" fmla="val 100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6773" name="Text Box 37"/>
          <p:cNvSpPr txBox="1">
            <a:spLocks noChangeArrowheads="1"/>
          </p:cNvSpPr>
          <p:nvPr/>
        </p:nvSpPr>
        <p:spPr bwMode="black">
          <a:xfrm>
            <a:off x="3262312" y="5334000"/>
            <a:ext cx="56530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/>
            <a:r>
              <a:rPr lang="en-US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nếp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chặn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suy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thoái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bạo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xâm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tệ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nạn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6774" name="AutoShape 38"/>
          <p:cNvSpPr>
            <a:spLocks noChangeArrowheads="1"/>
          </p:cNvSpPr>
          <p:nvPr/>
        </p:nvSpPr>
        <p:spPr bwMode="black">
          <a:xfrm>
            <a:off x="534988" y="3732213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75" name="AutoShape 39"/>
          <p:cNvSpPr>
            <a:spLocks noChangeArrowheads="1"/>
          </p:cNvSpPr>
          <p:nvPr/>
        </p:nvSpPr>
        <p:spPr bwMode="black">
          <a:xfrm>
            <a:off x="2590800" y="6302375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76" name="Oval 40"/>
          <p:cNvSpPr>
            <a:spLocks noChangeArrowheads="1"/>
          </p:cNvSpPr>
          <p:nvPr/>
        </p:nvSpPr>
        <p:spPr bwMode="gray">
          <a:xfrm rot="3083608">
            <a:off x="2824294" y="561975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0980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77" name="Oval 41"/>
          <p:cNvSpPr>
            <a:spLocks noChangeArrowheads="1"/>
          </p:cNvSpPr>
          <p:nvPr/>
        </p:nvSpPr>
        <p:spPr bwMode="gray">
          <a:xfrm>
            <a:off x="228600" y="473075"/>
            <a:ext cx="730250" cy="7302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20000"/>
                  <a:invGamma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78" name="Oval 42"/>
          <p:cNvSpPr>
            <a:spLocks noChangeArrowheads="1"/>
          </p:cNvSpPr>
          <p:nvPr/>
        </p:nvSpPr>
        <p:spPr bwMode="gray">
          <a:xfrm rot="802016">
            <a:off x="1429164" y="2875598"/>
            <a:ext cx="598488" cy="568116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28627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79" name="Oval 43"/>
          <p:cNvSpPr>
            <a:spLocks noChangeArrowheads="1"/>
          </p:cNvSpPr>
          <p:nvPr/>
        </p:nvSpPr>
        <p:spPr bwMode="gray">
          <a:xfrm rot="3116201">
            <a:off x="2311740" y="4468813"/>
            <a:ext cx="504825" cy="504825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63529"/>
                  <a:invGamma/>
                </a:schemeClr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EFFFF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6781" name="Group 45"/>
          <p:cNvGrpSpPr>
            <a:grpSpLocks/>
          </p:cNvGrpSpPr>
          <p:nvPr/>
        </p:nvGrpSpPr>
        <p:grpSpPr bwMode="auto">
          <a:xfrm>
            <a:off x="304800" y="4495800"/>
            <a:ext cx="1752600" cy="1958975"/>
            <a:chOff x="482" y="1851"/>
            <a:chExt cx="860" cy="796"/>
          </a:xfrm>
        </p:grpSpPr>
        <p:sp>
          <p:nvSpPr>
            <p:cNvPr id="116782" name="Freeform 46"/>
            <p:cNvSpPr>
              <a:spLocks/>
            </p:cNvSpPr>
            <p:nvPr/>
          </p:nvSpPr>
          <p:spPr bwMode="gray">
            <a:xfrm>
              <a:off x="567" y="2464"/>
              <a:ext cx="335" cy="173"/>
            </a:xfrm>
            <a:custGeom>
              <a:avLst/>
              <a:gdLst>
                <a:gd name="T0" fmla="*/ 0 w 335"/>
                <a:gd name="T1" fmla="*/ 166 h 173"/>
                <a:gd name="T2" fmla="*/ 58 w 335"/>
                <a:gd name="T3" fmla="*/ 173 h 173"/>
                <a:gd name="T4" fmla="*/ 297 w 335"/>
                <a:gd name="T5" fmla="*/ 32 h 173"/>
                <a:gd name="T6" fmla="*/ 289 w 335"/>
                <a:gd name="T7" fmla="*/ 8 h 173"/>
                <a:gd name="T8" fmla="*/ 223 w 335"/>
                <a:gd name="T9" fmla="*/ 26 h 173"/>
                <a:gd name="T10" fmla="*/ 0 w 335"/>
                <a:gd name="T11" fmla="*/ 16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5" h="173">
                  <a:moveTo>
                    <a:pt x="0" y="166"/>
                  </a:moveTo>
                  <a:lnTo>
                    <a:pt x="58" y="173"/>
                  </a:lnTo>
                  <a:lnTo>
                    <a:pt x="297" y="32"/>
                  </a:lnTo>
                  <a:cubicBezTo>
                    <a:pt x="335" y="5"/>
                    <a:pt x="301" y="9"/>
                    <a:pt x="289" y="8"/>
                  </a:cubicBezTo>
                  <a:cubicBezTo>
                    <a:pt x="277" y="7"/>
                    <a:pt x="271" y="0"/>
                    <a:pt x="223" y="26"/>
                  </a:cubicBezTo>
                  <a:lnTo>
                    <a:pt x="0" y="166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83" name="Freeform 47"/>
            <p:cNvSpPr>
              <a:spLocks/>
            </p:cNvSpPr>
            <p:nvPr/>
          </p:nvSpPr>
          <p:spPr bwMode="gray">
            <a:xfrm>
              <a:off x="797" y="2401"/>
              <a:ext cx="367" cy="170"/>
            </a:xfrm>
            <a:custGeom>
              <a:avLst/>
              <a:gdLst>
                <a:gd name="T0" fmla="*/ 0 w 367"/>
                <a:gd name="T1" fmla="*/ 158 h 170"/>
                <a:gd name="T2" fmla="*/ 80 w 367"/>
                <a:gd name="T3" fmla="*/ 170 h 170"/>
                <a:gd name="T4" fmla="*/ 332 w 367"/>
                <a:gd name="T5" fmla="*/ 37 h 170"/>
                <a:gd name="T6" fmla="*/ 292 w 367"/>
                <a:gd name="T7" fmla="*/ 1 h 170"/>
                <a:gd name="T8" fmla="*/ 230 w 367"/>
                <a:gd name="T9" fmla="*/ 29 h 170"/>
                <a:gd name="T10" fmla="*/ 0 w 367"/>
                <a:gd name="T11" fmla="*/ 15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7" h="170">
                  <a:moveTo>
                    <a:pt x="0" y="158"/>
                  </a:moveTo>
                  <a:lnTo>
                    <a:pt x="80" y="170"/>
                  </a:lnTo>
                  <a:lnTo>
                    <a:pt x="332" y="37"/>
                  </a:lnTo>
                  <a:cubicBezTo>
                    <a:pt x="367" y="9"/>
                    <a:pt x="309" y="2"/>
                    <a:pt x="292" y="1"/>
                  </a:cubicBezTo>
                  <a:cubicBezTo>
                    <a:pt x="280" y="0"/>
                    <a:pt x="279" y="3"/>
                    <a:pt x="230" y="29"/>
                  </a:cubicBezTo>
                  <a:lnTo>
                    <a:pt x="0" y="158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84" name="Freeform 48"/>
            <p:cNvSpPr>
              <a:spLocks/>
            </p:cNvSpPr>
            <p:nvPr/>
          </p:nvSpPr>
          <p:spPr bwMode="gray">
            <a:xfrm>
              <a:off x="1035" y="2504"/>
              <a:ext cx="307" cy="143"/>
            </a:xfrm>
            <a:custGeom>
              <a:avLst/>
              <a:gdLst>
                <a:gd name="T0" fmla="*/ 0 w 307"/>
                <a:gd name="T1" fmla="*/ 134 h 143"/>
                <a:gd name="T2" fmla="*/ 66 w 307"/>
                <a:gd name="T3" fmla="*/ 143 h 143"/>
                <a:gd name="T4" fmla="*/ 282 w 307"/>
                <a:gd name="T5" fmla="*/ 35 h 143"/>
                <a:gd name="T6" fmla="*/ 219 w 307"/>
                <a:gd name="T7" fmla="*/ 17 h 143"/>
                <a:gd name="T8" fmla="*/ 0 w 307"/>
                <a:gd name="T9" fmla="*/ 13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43">
                  <a:moveTo>
                    <a:pt x="0" y="134"/>
                  </a:moveTo>
                  <a:lnTo>
                    <a:pt x="66" y="143"/>
                  </a:lnTo>
                  <a:lnTo>
                    <a:pt x="282" y="35"/>
                  </a:lnTo>
                  <a:cubicBezTo>
                    <a:pt x="307" y="14"/>
                    <a:pt x="266" y="0"/>
                    <a:pt x="219" y="17"/>
                  </a:cubicBezTo>
                  <a:lnTo>
                    <a:pt x="0" y="134"/>
                  </a:lnTo>
                  <a:close/>
                </a:path>
              </a:pathLst>
            </a:custGeom>
            <a:gradFill rotWithShape="1">
              <a:gsLst>
                <a:gs pos="0">
                  <a:srgbClr val="1C1C1C">
                    <a:gamma/>
                    <a:shade val="85882"/>
                    <a:invGamma/>
                    <a:alpha val="0"/>
                  </a:srgbClr>
                </a:gs>
                <a:gs pos="100000">
                  <a:srgbClr val="1C1C1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85" name="Freeform 49"/>
            <p:cNvSpPr>
              <a:spLocks/>
            </p:cNvSpPr>
            <p:nvPr/>
          </p:nvSpPr>
          <p:spPr bwMode="gray">
            <a:xfrm>
              <a:off x="482" y="2066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16786" name="Freeform 50"/>
            <p:cNvSpPr>
              <a:spLocks/>
            </p:cNvSpPr>
            <p:nvPr/>
          </p:nvSpPr>
          <p:spPr bwMode="gray">
            <a:xfrm>
              <a:off x="698" y="1851"/>
              <a:ext cx="282" cy="716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16787" name="Freeform 51"/>
            <p:cNvSpPr>
              <a:spLocks/>
            </p:cNvSpPr>
            <p:nvPr/>
          </p:nvSpPr>
          <p:spPr bwMode="gray">
            <a:xfrm>
              <a:off x="956" y="2078"/>
              <a:ext cx="224" cy="569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>
                <a:rot lat="0" lon="900000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rotWithShape="0">
                      <a:srgbClr val="1C1C1C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113" y="0"/>
            <a:ext cx="9132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 </a:t>
            </a:r>
            <a:r>
              <a:rPr lang="en-US" sz="22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2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2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2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2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ưu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45EF-E07F-4B20-9291-01D8DFD033E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6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gray">
          <a:xfrm>
            <a:off x="153988" y="1604963"/>
            <a:ext cx="4237037" cy="17319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legacyPerspectiveBottom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gray">
          <a:xfrm>
            <a:off x="4662488" y="1600200"/>
            <a:ext cx="4242813" cy="17319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scene3d>
            <a:camera prst="legacyPerspectiveBottomLef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gray">
          <a:xfrm>
            <a:off x="152400" y="3624262"/>
            <a:ext cx="4237038" cy="17157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gray">
          <a:xfrm>
            <a:off x="4667250" y="3625849"/>
            <a:ext cx="4248150" cy="171412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scene3d>
            <a:camera prst="legacyPerspectiveTopLef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gray">
          <a:xfrm>
            <a:off x="170440" y="3781961"/>
            <a:ext cx="34871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gray">
          <a:xfrm>
            <a:off x="153987" y="1676400"/>
            <a:ext cx="34871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buClr>
                <a:schemeClr val="bg2">
                  <a:lumMod val="90000"/>
                </a:schemeClr>
              </a:buClr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ngừa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thất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bại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mưu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phá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thù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địch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phản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solidFill>
                <a:srgbClr val="F8F8F8"/>
              </a:solidFill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gray">
          <a:xfrm>
            <a:off x="5257800" y="1676400"/>
            <a:ext cx="373273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v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tội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tệ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nạn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XH;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ninh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an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cháy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nổ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gray">
          <a:xfrm>
            <a:off x="5370513" y="3626584"/>
            <a:ext cx="353478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buClr>
                <a:schemeClr val="bg2">
                  <a:lumMod val="90000"/>
                </a:schemeClr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iữ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hoà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hoá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grpSp>
        <p:nvGrpSpPr>
          <p:cNvPr id="30734" name="Group 14"/>
          <p:cNvGrpSpPr>
            <a:grpSpLocks/>
          </p:cNvGrpSpPr>
          <p:nvPr/>
        </p:nvGrpSpPr>
        <p:grpSpPr bwMode="auto">
          <a:xfrm>
            <a:off x="4724400" y="4335587"/>
            <a:ext cx="610668" cy="610668"/>
            <a:chOff x="2430" y="1692"/>
            <a:chExt cx="339" cy="339"/>
          </a:xfrm>
        </p:grpSpPr>
        <p:sp>
          <p:nvSpPr>
            <p:cNvPr id="30735" name="Freeform 15"/>
            <p:cNvSpPr>
              <a:spLocks noEditPoints="1"/>
            </p:cNvSpPr>
            <p:nvPr/>
          </p:nvSpPr>
          <p:spPr bwMode="gray">
            <a:xfrm>
              <a:off x="2430" y="1692"/>
              <a:ext cx="339" cy="339"/>
            </a:xfrm>
            <a:custGeom>
              <a:avLst/>
              <a:gdLst>
                <a:gd name="T0" fmla="*/ 170 w 339"/>
                <a:gd name="T1" fmla="*/ 0 h 339"/>
                <a:gd name="T2" fmla="*/ 131 w 339"/>
                <a:gd name="T3" fmla="*/ 5 h 339"/>
                <a:gd name="T4" fmla="*/ 95 w 339"/>
                <a:gd name="T5" fmla="*/ 17 h 339"/>
                <a:gd name="T6" fmla="*/ 63 w 339"/>
                <a:gd name="T7" fmla="*/ 38 h 339"/>
                <a:gd name="T8" fmla="*/ 38 w 339"/>
                <a:gd name="T9" fmla="*/ 63 h 339"/>
                <a:gd name="T10" fmla="*/ 18 w 339"/>
                <a:gd name="T11" fmla="*/ 95 h 339"/>
                <a:gd name="T12" fmla="*/ 5 w 339"/>
                <a:gd name="T13" fmla="*/ 131 h 339"/>
                <a:gd name="T14" fmla="*/ 0 w 339"/>
                <a:gd name="T15" fmla="*/ 170 h 339"/>
                <a:gd name="T16" fmla="*/ 5 w 339"/>
                <a:gd name="T17" fmla="*/ 209 h 339"/>
                <a:gd name="T18" fmla="*/ 18 w 339"/>
                <a:gd name="T19" fmla="*/ 245 h 339"/>
                <a:gd name="T20" fmla="*/ 38 w 339"/>
                <a:gd name="T21" fmla="*/ 276 h 339"/>
                <a:gd name="T22" fmla="*/ 63 w 339"/>
                <a:gd name="T23" fmla="*/ 302 h 339"/>
                <a:gd name="T24" fmla="*/ 95 w 339"/>
                <a:gd name="T25" fmla="*/ 323 h 339"/>
                <a:gd name="T26" fmla="*/ 131 w 339"/>
                <a:gd name="T27" fmla="*/ 335 h 339"/>
                <a:gd name="T28" fmla="*/ 170 w 339"/>
                <a:gd name="T29" fmla="*/ 339 h 339"/>
                <a:gd name="T30" fmla="*/ 209 w 339"/>
                <a:gd name="T31" fmla="*/ 335 h 339"/>
                <a:gd name="T32" fmla="*/ 245 w 339"/>
                <a:gd name="T33" fmla="*/ 323 h 339"/>
                <a:gd name="T34" fmla="*/ 276 w 339"/>
                <a:gd name="T35" fmla="*/ 302 h 339"/>
                <a:gd name="T36" fmla="*/ 303 w 339"/>
                <a:gd name="T37" fmla="*/ 276 h 339"/>
                <a:gd name="T38" fmla="*/ 323 w 339"/>
                <a:gd name="T39" fmla="*/ 245 h 339"/>
                <a:gd name="T40" fmla="*/ 335 w 339"/>
                <a:gd name="T41" fmla="*/ 209 h 339"/>
                <a:gd name="T42" fmla="*/ 339 w 339"/>
                <a:gd name="T43" fmla="*/ 170 h 339"/>
                <a:gd name="T44" fmla="*/ 335 w 339"/>
                <a:gd name="T45" fmla="*/ 131 h 339"/>
                <a:gd name="T46" fmla="*/ 323 w 339"/>
                <a:gd name="T47" fmla="*/ 95 h 339"/>
                <a:gd name="T48" fmla="*/ 303 w 339"/>
                <a:gd name="T49" fmla="*/ 63 h 339"/>
                <a:gd name="T50" fmla="*/ 276 w 339"/>
                <a:gd name="T51" fmla="*/ 38 h 339"/>
                <a:gd name="T52" fmla="*/ 245 w 339"/>
                <a:gd name="T53" fmla="*/ 17 h 339"/>
                <a:gd name="T54" fmla="*/ 209 w 339"/>
                <a:gd name="T55" fmla="*/ 5 h 339"/>
                <a:gd name="T56" fmla="*/ 170 w 339"/>
                <a:gd name="T57" fmla="*/ 0 h 339"/>
                <a:gd name="T58" fmla="*/ 170 w 339"/>
                <a:gd name="T59" fmla="*/ 294 h 339"/>
                <a:gd name="T60" fmla="*/ 137 w 339"/>
                <a:gd name="T61" fmla="*/ 291 h 339"/>
                <a:gd name="T62" fmla="*/ 107 w 339"/>
                <a:gd name="T63" fmla="*/ 278 h 339"/>
                <a:gd name="T64" fmla="*/ 81 w 339"/>
                <a:gd name="T65" fmla="*/ 258 h 339"/>
                <a:gd name="T66" fmla="*/ 62 w 339"/>
                <a:gd name="T67" fmla="*/ 233 h 339"/>
                <a:gd name="T68" fmla="*/ 50 w 339"/>
                <a:gd name="T69" fmla="*/ 203 h 339"/>
                <a:gd name="T70" fmla="*/ 45 w 339"/>
                <a:gd name="T71" fmla="*/ 170 h 339"/>
                <a:gd name="T72" fmla="*/ 50 w 339"/>
                <a:gd name="T73" fmla="*/ 137 h 339"/>
                <a:gd name="T74" fmla="*/ 62 w 339"/>
                <a:gd name="T75" fmla="*/ 107 h 339"/>
                <a:gd name="T76" fmla="*/ 81 w 339"/>
                <a:gd name="T77" fmla="*/ 81 h 339"/>
                <a:gd name="T78" fmla="*/ 107 w 339"/>
                <a:gd name="T79" fmla="*/ 62 h 339"/>
                <a:gd name="T80" fmla="*/ 137 w 339"/>
                <a:gd name="T81" fmla="*/ 48 h 339"/>
                <a:gd name="T82" fmla="*/ 170 w 339"/>
                <a:gd name="T83" fmla="*/ 44 h 339"/>
                <a:gd name="T84" fmla="*/ 203 w 339"/>
                <a:gd name="T85" fmla="*/ 48 h 339"/>
                <a:gd name="T86" fmla="*/ 233 w 339"/>
                <a:gd name="T87" fmla="*/ 62 h 339"/>
                <a:gd name="T88" fmla="*/ 258 w 339"/>
                <a:gd name="T89" fmla="*/ 81 h 339"/>
                <a:gd name="T90" fmla="*/ 278 w 339"/>
                <a:gd name="T91" fmla="*/ 107 h 339"/>
                <a:gd name="T92" fmla="*/ 291 w 339"/>
                <a:gd name="T93" fmla="*/ 137 h 339"/>
                <a:gd name="T94" fmla="*/ 296 w 339"/>
                <a:gd name="T95" fmla="*/ 170 h 339"/>
                <a:gd name="T96" fmla="*/ 291 w 339"/>
                <a:gd name="T97" fmla="*/ 203 h 339"/>
                <a:gd name="T98" fmla="*/ 278 w 339"/>
                <a:gd name="T99" fmla="*/ 233 h 339"/>
                <a:gd name="T100" fmla="*/ 258 w 339"/>
                <a:gd name="T101" fmla="*/ 258 h 339"/>
                <a:gd name="T102" fmla="*/ 233 w 339"/>
                <a:gd name="T103" fmla="*/ 278 h 339"/>
                <a:gd name="T104" fmla="*/ 203 w 339"/>
                <a:gd name="T105" fmla="*/ 291 h 339"/>
                <a:gd name="T106" fmla="*/ 170 w 339"/>
                <a:gd name="T107" fmla="*/ 29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9" h="339">
                  <a:moveTo>
                    <a:pt x="170" y="0"/>
                  </a:moveTo>
                  <a:lnTo>
                    <a:pt x="131" y="5"/>
                  </a:lnTo>
                  <a:lnTo>
                    <a:pt x="95" y="17"/>
                  </a:lnTo>
                  <a:lnTo>
                    <a:pt x="63" y="38"/>
                  </a:lnTo>
                  <a:lnTo>
                    <a:pt x="38" y="63"/>
                  </a:lnTo>
                  <a:lnTo>
                    <a:pt x="18" y="95"/>
                  </a:lnTo>
                  <a:lnTo>
                    <a:pt x="5" y="131"/>
                  </a:lnTo>
                  <a:lnTo>
                    <a:pt x="0" y="170"/>
                  </a:lnTo>
                  <a:lnTo>
                    <a:pt x="5" y="209"/>
                  </a:lnTo>
                  <a:lnTo>
                    <a:pt x="18" y="245"/>
                  </a:lnTo>
                  <a:lnTo>
                    <a:pt x="38" y="276"/>
                  </a:lnTo>
                  <a:lnTo>
                    <a:pt x="63" y="302"/>
                  </a:lnTo>
                  <a:lnTo>
                    <a:pt x="95" y="323"/>
                  </a:lnTo>
                  <a:lnTo>
                    <a:pt x="131" y="335"/>
                  </a:lnTo>
                  <a:lnTo>
                    <a:pt x="170" y="339"/>
                  </a:lnTo>
                  <a:lnTo>
                    <a:pt x="209" y="335"/>
                  </a:lnTo>
                  <a:lnTo>
                    <a:pt x="245" y="323"/>
                  </a:lnTo>
                  <a:lnTo>
                    <a:pt x="276" y="302"/>
                  </a:lnTo>
                  <a:lnTo>
                    <a:pt x="303" y="276"/>
                  </a:lnTo>
                  <a:lnTo>
                    <a:pt x="323" y="245"/>
                  </a:lnTo>
                  <a:lnTo>
                    <a:pt x="335" y="209"/>
                  </a:lnTo>
                  <a:lnTo>
                    <a:pt x="339" y="170"/>
                  </a:lnTo>
                  <a:lnTo>
                    <a:pt x="335" y="131"/>
                  </a:lnTo>
                  <a:lnTo>
                    <a:pt x="323" y="95"/>
                  </a:lnTo>
                  <a:lnTo>
                    <a:pt x="303" y="63"/>
                  </a:lnTo>
                  <a:lnTo>
                    <a:pt x="276" y="38"/>
                  </a:lnTo>
                  <a:lnTo>
                    <a:pt x="245" y="17"/>
                  </a:lnTo>
                  <a:lnTo>
                    <a:pt x="209" y="5"/>
                  </a:lnTo>
                  <a:lnTo>
                    <a:pt x="170" y="0"/>
                  </a:lnTo>
                  <a:close/>
                  <a:moveTo>
                    <a:pt x="170" y="294"/>
                  </a:moveTo>
                  <a:lnTo>
                    <a:pt x="137" y="291"/>
                  </a:lnTo>
                  <a:lnTo>
                    <a:pt x="107" y="278"/>
                  </a:lnTo>
                  <a:lnTo>
                    <a:pt x="81" y="258"/>
                  </a:lnTo>
                  <a:lnTo>
                    <a:pt x="62" y="233"/>
                  </a:lnTo>
                  <a:lnTo>
                    <a:pt x="50" y="203"/>
                  </a:lnTo>
                  <a:lnTo>
                    <a:pt x="45" y="170"/>
                  </a:lnTo>
                  <a:lnTo>
                    <a:pt x="50" y="137"/>
                  </a:lnTo>
                  <a:lnTo>
                    <a:pt x="62" y="107"/>
                  </a:lnTo>
                  <a:lnTo>
                    <a:pt x="81" y="81"/>
                  </a:lnTo>
                  <a:lnTo>
                    <a:pt x="107" y="62"/>
                  </a:lnTo>
                  <a:lnTo>
                    <a:pt x="137" y="48"/>
                  </a:lnTo>
                  <a:lnTo>
                    <a:pt x="170" y="44"/>
                  </a:lnTo>
                  <a:lnTo>
                    <a:pt x="203" y="48"/>
                  </a:lnTo>
                  <a:lnTo>
                    <a:pt x="233" y="62"/>
                  </a:lnTo>
                  <a:lnTo>
                    <a:pt x="258" y="81"/>
                  </a:lnTo>
                  <a:lnTo>
                    <a:pt x="278" y="107"/>
                  </a:lnTo>
                  <a:lnTo>
                    <a:pt x="291" y="137"/>
                  </a:lnTo>
                  <a:lnTo>
                    <a:pt x="296" y="170"/>
                  </a:lnTo>
                  <a:lnTo>
                    <a:pt x="291" y="203"/>
                  </a:lnTo>
                  <a:lnTo>
                    <a:pt x="278" y="233"/>
                  </a:lnTo>
                  <a:lnTo>
                    <a:pt x="258" y="258"/>
                  </a:lnTo>
                  <a:lnTo>
                    <a:pt x="233" y="278"/>
                  </a:lnTo>
                  <a:lnTo>
                    <a:pt x="203" y="291"/>
                  </a:lnTo>
                  <a:lnTo>
                    <a:pt x="170" y="294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6" name="Freeform 16"/>
            <p:cNvSpPr>
              <a:spLocks noEditPoints="1"/>
            </p:cNvSpPr>
            <p:nvPr/>
          </p:nvSpPr>
          <p:spPr bwMode="gray">
            <a:xfrm>
              <a:off x="2516" y="1799"/>
              <a:ext cx="168" cy="157"/>
            </a:xfrm>
            <a:custGeom>
              <a:avLst/>
              <a:gdLst>
                <a:gd name="T0" fmla="*/ 12 w 168"/>
                <a:gd name="T1" fmla="*/ 76 h 157"/>
                <a:gd name="T2" fmla="*/ 30 w 168"/>
                <a:gd name="T3" fmla="*/ 114 h 157"/>
                <a:gd name="T4" fmla="*/ 63 w 168"/>
                <a:gd name="T5" fmla="*/ 132 h 157"/>
                <a:gd name="T6" fmla="*/ 106 w 168"/>
                <a:gd name="T7" fmla="*/ 132 h 157"/>
                <a:gd name="T8" fmla="*/ 139 w 168"/>
                <a:gd name="T9" fmla="*/ 114 h 157"/>
                <a:gd name="T10" fmla="*/ 157 w 168"/>
                <a:gd name="T11" fmla="*/ 76 h 157"/>
                <a:gd name="T12" fmla="*/ 163 w 168"/>
                <a:gd name="T13" fmla="*/ 100 h 157"/>
                <a:gd name="T14" fmla="*/ 142 w 168"/>
                <a:gd name="T15" fmla="*/ 136 h 157"/>
                <a:gd name="T16" fmla="*/ 106 w 168"/>
                <a:gd name="T17" fmla="*/ 156 h 157"/>
                <a:gd name="T18" fmla="*/ 61 w 168"/>
                <a:gd name="T19" fmla="*/ 156 h 157"/>
                <a:gd name="T20" fmla="*/ 27 w 168"/>
                <a:gd name="T21" fmla="*/ 136 h 157"/>
                <a:gd name="T22" fmla="*/ 4 w 168"/>
                <a:gd name="T23" fmla="*/ 100 h 157"/>
                <a:gd name="T24" fmla="*/ 39 w 168"/>
                <a:gd name="T25" fmla="*/ 45 h 157"/>
                <a:gd name="T26" fmla="*/ 27 w 168"/>
                <a:gd name="T27" fmla="*/ 42 h 157"/>
                <a:gd name="T28" fmla="*/ 19 w 168"/>
                <a:gd name="T29" fmla="*/ 34 h 157"/>
                <a:gd name="T30" fmla="*/ 16 w 168"/>
                <a:gd name="T31" fmla="*/ 22 h 157"/>
                <a:gd name="T32" fmla="*/ 19 w 168"/>
                <a:gd name="T33" fmla="*/ 12 h 157"/>
                <a:gd name="T34" fmla="*/ 27 w 168"/>
                <a:gd name="T35" fmla="*/ 3 h 157"/>
                <a:gd name="T36" fmla="*/ 39 w 168"/>
                <a:gd name="T37" fmla="*/ 0 h 157"/>
                <a:gd name="T38" fmla="*/ 49 w 168"/>
                <a:gd name="T39" fmla="*/ 3 h 157"/>
                <a:gd name="T40" fmla="*/ 58 w 168"/>
                <a:gd name="T41" fmla="*/ 12 h 157"/>
                <a:gd name="T42" fmla="*/ 61 w 168"/>
                <a:gd name="T43" fmla="*/ 22 h 157"/>
                <a:gd name="T44" fmla="*/ 58 w 168"/>
                <a:gd name="T45" fmla="*/ 34 h 157"/>
                <a:gd name="T46" fmla="*/ 49 w 168"/>
                <a:gd name="T47" fmla="*/ 42 h 157"/>
                <a:gd name="T48" fmla="*/ 39 w 168"/>
                <a:gd name="T49" fmla="*/ 45 h 157"/>
                <a:gd name="T50" fmla="*/ 124 w 168"/>
                <a:gd name="T51" fmla="*/ 45 h 157"/>
                <a:gd name="T52" fmla="*/ 114 w 168"/>
                <a:gd name="T53" fmla="*/ 39 h 157"/>
                <a:gd name="T54" fmla="*/ 108 w 168"/>
                <a:gd name="T55" fmla="*/ 28 h 157"/>
                <a:gd name="T56" fmla="*/ 108 w 168"/>
                <a:gd name="T57" fmla="*/ 16 h 157"/>
                <a:gd name="T58" fmla="*/ 114 w 168"/>
                <a:gd name="T59" fmla="*/ 6 h 157"/>
                <a:gd name="T60" fmla="*/ 124 w 168"/>
                <a:gd name="T61" fmla="*/ 1 h 157"/>
                <a:gd name="T62" fmla="*/ 136 w 168"/>
                <a:gd name="T63" fmla="*/ 1 h 157"/>
                <a:gd name="T64" fmla="*/ 145 w 168"/>
                <a:gd name="T65" fmla="*/ 6 h 157"/>
                <a:gd name="T66" fmla="*/ 151 w 168"/>
                <a:gd name="T67" fmla="*/ 16 h 157"/>
                <a:gd name="T68" fmla="*/ 151 w 168"/>
                <a:gd name="T69" fmla="*/ 28 h 157"/>
                <a:gd name="T70" fmla="*/ 145 w 168"/>
                <a:gd name="T71" fmla="*/ 39 h 157"/>
                <a:gd name="T72" fmla="*/ 136 w 168"/>
                <a:gd name="T73" fmla="*/ 4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8" h="157">
                  <a:moveTo>
                    <a:pt x="0" y="76"/>
                  </a:moveTo>
                  <a:lnTo>
                    <a:pt x="12" y="76"/>
                  </a:lnTo>
                  <a:lnTo>
                    <a:pt x="18" y="97"/>
                  </a:lnTo>
                  <a:lnTo>
                    <a:pt x="30" y="114"/>
                  </a:lnTo>
                  <a:lnTo>
                    <a:pt x="43" y="126"/>
                  </a:lnTo>
                  <a:lnTo>
                    <a:pt x="63" y="132"/>
                  </a:lnTo>
                  <a:lnTo>
                    <a:pt x="84" y="135"/>
                  </a:lnTo>
                  <a:lnTo>
                    <a:pt x="106" y="132"/>
                  </a:lnTo>
                  <a:lnTo>
                    <a:pt x="124" y="126"/>
                  </a:lnTo>
                  <a:lnTo>
                    <a:pt x="139" y="114"/>
                  </a:lnTo>
                  <a:lnTo>
                    <a:pt x="150" y="97"/>
                  </a:lnTo>
                  <a:lnTo>
                    <a:pt x="157" y="76"/>
                  </a:lnTo>
                  <a:lnTo>
                    <a:pt x="168" y="76"/>
                  </a:lnTo>
                  <a:lnTo>
                    <a:pt x="163" y="100"/>
                  </a:lnTo>
                  <a:lnTo>
                    <a:pt x="154" y="120"/>
                  </a:lnTo>
                  <a:lnTo>
                    <a:pt x="142" y="136"/>
                  </a:lnTo>
                  <a:lnTo>
                    <a:pt x="126" y="148"/>
                  </a:lnTo>
                  <a:lnTo>
                    <a:pt x="106" y="156"/>
                  </a:lnTo>
                  <a:lnTo>
                    <a:pt x="84" y="157"/>
                  </a:lnTo>
                  <a:lnTo>
                    <a:pt x="61" y="156"/>
                  </a:lnTo>
                  <a:lnTo>
                    <a:pt x="43" y="148"/>
                  </a:lnTo>
                  <a:lnTo>
                    <a:pt x="27" y="136"/>
                  </a:lnTo>
                  <a:lnTo>
                    <a:pt x="13" y="120"/>
                  </a:lnTo>
                  <a:lnTo>
                    <a:pt x="4" y="100"/>
                  </a:lnTo>
                  <a:lnTo>
                    <a:pt x="0" y="76"/>
                  </a:lnTo>
                  <a:close/>
                  <a:moveTo>
                    <a:pt x="39" y="45"/>
                  </a:moveTo>
                  <a:lnTo>
                    <a:pt x="33" y="45"/>
                  </a:lnTo>
                  <a:lnTo>
                    <a:pt x="27" y="42"/>
                  </a:lnTo>
                  <a:lnTo>
                    <a:pt x="22" y="39"/>
                  </a:lnTo>
                  <a:lnTo>
                    <a:pt x="19" y="34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9" y="12"/>
                  </a:lnTo>
                  <a:lnTo>
                    <a:pt x="22" y="6"/>
                  </a:lnTo>
                  <a:lnTo>
                    <a:pt x="27" y="3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9" y="3"/>
                  </a:lnTo>
                  <a:lnTo>
                    <a:pt x="55" y="6"/>
                  </a:lnTo>
                  <a:lnTo>
                    <a:pt x="58" y="12"/>
                  </a:lnTo>
                  <a:lnTo>
                    <a:pt x="61" y="16"/>
                  </a:lnTo>
                  <a:lnTo>
                    <a:pt x="61" y="22"/>
                  </a:lnTo>
                  <a:lnTo>
                    <a:pt x="61" y="28"/>
                  </a:lnTo>
                  <a:lnTo>
                    <a:pt x="58" y="34"/>
                  </a:lnTo>
                  <a:lnTo>
                    <a:pt x="55" y="39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39" y="45"/>
                  </a:lnTo>
                  <a:close/>
                  <a:moveTo>
                    <a:pt x="130" y="45"/>
                  </a:moveTo>
                  <a:lnTo>
                    <a:pt x="124" y="45"/>
                  </a:lnTo>
                  <a:lnTo>
                    <a:pt x="118" y="42"/>
                  </a:lnTo>
                  <a:lnTo>
                    <a:pt x="114" y="39"/>
                  </a:lnTo>
                  <a:lnTo>
                    <a:pt x="109" y="34"/>
                  </a:lnTo>
                  <a:lnTo>
                    <a:pt x="108" y="28"/>
                  </a:lnTo>
                  <a:lnTo>
                    <a:pt x="106" y="22"/>
                  </a:lnTo>
                  <a:lnTo>
                    <a:pt x="108" y="16"/>
                  </a:lnTo>
                  <a:lnTo>
                    <a:pt x="109" y="12"/>
                  </a:lnTo>
                  <a:lnTo>
                    <a:pt x="114" y="6"/>
                  </a:lnTo>
                  <a:lnTo>
                    <a:pt x="118" y="3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6" y="1"/>
                  </a:lnTo>
                  <a:lnTo>
                    <a:pt x="141" y="3"/>
                  </a:lnTo>
                  <a:lnTo>
                    <a:pt x="145" y="6"/>
                  </a:lnTo>
                  <a:lnTo>
                    <a:pt x="150" y="12"/>
                  </a:lnTo>
                  <a:lnTo>
                    <a:pt x="151" y="16"/>
                  </a:lnTo>
                  <a:lnTo>
                    <a:pt x="153" y="22"/>
                  </a:lnTo>
                  <a:lnTo>
                    <a:pt x="151" y="28"/>
                  </a:lnTo>
                  <a:lnTo>
                    <a:pt x="150" y="34"/>
                  </a:lnTo>
                  <a:lnTo>
                    <a:pt x="145" y="39"/>
                  </a:lnTo>
                  <a:lnTo>
                    <a:pt x="141" y="42"/>
                  </a:lnTo>
                  <a:lnTo>
                    <a:pt x="136" y="45"/>
                  </a:lnTo>
                  <a:lnTo>
                    <a:pt x="130" y="45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37" name="Group 17"/>
          <p:cNvGrpSpPr>
            <a:grpSpLocks/>
          </p:cNvGrpSpPr>
          <p:nvPr/>
        </p:nvGrpSpPr>
        <p:grpSpPr bwMode="auto">
          <a:xfrm>
            <a:off x="3641149" y="1905000"/>
            <a:ext cx="627367" cy="615440"/>
            <a:chOff x="866" y="2169"/>
            <a:chExt cx="406" cy="405"/>
          </a:xfrm>
        </p:grpSpPr>
        <p:sp>
          <p:nvSpPr>
            <p:cNvPr id="30738" name="Freeform 18"/>
            <p:cNvSpPr>
              <a:spLocks/>
            </p:cNvSpPr>
            <p:nvPr/>
          </p:nvSpPr>
          <p:spPr bwMode="gray">
            <a:xfrm>
              <a:off x="1073" y="2181"/>
              <a:ext cx="190" cy="152"/>
            </a:xfrm>
            <a:custGeom>
              <a:avLst/>
              <a:gdLst>
                <a:gd name="T0" fmla="*/ 34 w 190"/>
                <a:gd name="T1" fmla="*/ 15 h 152"/>
                <a:gd name="T2" fmla="*/ 40 w 190"/>
                <a:gd name="T3" fmla="*/ 17 h 152"/>
                <a:gd name="T4" fmla="*/ 46 w 190"/>
                <a:gd name="T5" fmla="*/ 18 h 152"/>
                <a:gd name="T6" fmla="*/ 51 w 190"/>
                <a:gd name="T7" fmla="*/ 23 h 152"/>
                <a:gd name="T8" fmla="*/ 55 w 190"/>
                <a:gd name="T9" fmla="*/ 27 h 152"/>
                <a:gd name="T10" fmla="*/ 57 w 190"/>
                <a:gd name="T11" fmla="*/ 33 h 152"/>
                <a:gd name="T12" fmla="*/ 58 w 190"/>
                <a:gd name="T13" fmla="*/ 39 h 152"/>
                <a:gd name="T14" fmla="*/ 58 w 190"/>
                <a:gd name="T15" fmla="*/ 51 h 152"/>
                <a:gd name="T16" fmla="*/ 58 w 190"/>
                <a:gd name="T17" fmla="*/ 57 h 152"/>
                <a:gd name="T18" fmla="*/ 55 w 190"/>
                <a:gd name="T19" fmla="*/ 62 h 152"/>
                <a:gd name="T20" fmla="*/ 54 w 190"/>
                <a:gd name="T21" fmla="*/ 66 h 152"/>
                <a:gd name="T22" fmla="*/ 60 w 190"/>
                <a:gd name="T23" fmla="*/ 69 h 152"/>
                <a:gd name="T24" fmla="*/ 66 w 190"/>
                <a:gd name="T25" fmla="*/ 72 h 152"/>
                <a:gd name="T26" fmla="*/ 70 w 190"/>
                <a:gd name="T27" fmla="*/ 72 h 152"/>
                <a:gd name="T28" fmla="*/ 73 w 190"/>
                <a:gd name="T29" fmla="*/ 72 h 152"/>
                <a:gd name="T30" fmla="*/ 75 w 190"/>
                <a:gd name="T31" fmla="*/ 72 h 152"/>
                <a:gd name="T32" fmla="*/ 82 w 190"/>
                <a:gd name="T33" fmla="*/ 72 h 152"/>
                <a:gd name="T34" fmla="*/ 87 w 190"/>
                <a:gd name="T35" fmla="*/ 75 h 152"/>
                <a:gd name="T36" fmla="*/ 93 w 190"/>
                <a:gd name="T37" fmla="*/ 78 h 152"/>
                <a:gd name="T38" fmla="*/ 96 w 190"/>
                <a:gd name="T39" fmla="*/ 83 h 152"/>
                <a:gd name="T40" fmla="*/ 99 w 190"/>
                <a:gd name="T41" fmla="*/ 89 h 152"/>
                <a:gd name="T42" fmla="*/ 99 w 190"/>
                <a:gd name="T43" fmla="*/ 95 h 152"/>
                <a:gd name="T44" fmla="*/ 99 w 190"/>
                <a:gd name="T45" fmla="*/ 96 h 152"/>
                <a:gd name="T46" fmla="*/ 118 w 190"/>
                <a:gd name="T47" fmla="*/ 119 h 152"/>
                <a:gd name="T48" fmla="*/ 132 w 190"/>
                <a:gd name="T49" fmla="*/ 146 h 152"/>
                <a:gd name="T50" fmla="*/ 145 w 190"/>
                <a:gd name="T51" fmla="*/ 146 h 152"/>
                <a:gd name="T52" fmla="*/ 156 w 190"/>
                <a:gd name="T53" fmla="*/ 146 h 152"/>
                <a:gd name="T54" fmla="*/ 160 w 190"/>
                <a:gd name="T55" fmla="*/ 146 h 152"/>
                <a:gd name="T56" fmla="*/ 160 w 190"/>
                <a:gd name="T57" fmla="*/ 146 h 152"/>
                <a:gd name="T58" fmla="*/ 160 w 190"/>
                <a:gd name="T59" fmla="*/ 146 h 152"/>
                <a:gd name="T60" fmla="*/ 175 w 190"/>
                <a:gd name="T61" fmla="*/ 147 h 152"/>
                <a:gd name="T62" fmla="*/ 190 w 190"/>
                <a:gd name="T63" fmla="*/ 152 h 152"/>
                <a:gd name="T64" fmla="*/ 180 w 190"/>
                <a:gd name="T65" fmla="*/ 116 h 152"/>
                <a:gd name="T66" fmla="*/ 162 w 190"/>
                <a:gd name="T67" fmla="*/ 84 h 152"/>
                <a:gd name="T68" fmla="*/ 139 w 190"/>
                <a:gd name="T69" fmla="*/ 56 h 152"/>
                <a:gd name="T70" fmla="*/ 111 w 190"/>
                <a:gd name="T71" fmla="*/ 33 h 152"/>
                <a:gd name="T72" fmla="*/ 79 w 190"/>
                <a:gd name="T73" fmla="*/ 15 h 152"/>
                <a:gd name="T74" fmla="*/ 43 w 190"/>
                <a:gd name="T75" fmla="*/ 5 h 152"/>
                <a:gd name="T76" fmla="*/ 6 w 190"/>
                <a:gd name="T77" fmla="*/ 0 h 152"/>
                <a:gd name="T78" fmla="*/ 3 w 190"/>
                <a:gd name="T79" fmla="*/ 0 h 152"/>
                <a:gd name="T80" fmla="*/ 0 w 190"/>
                <a:gd name="T81" fmla="*/ 2 h 152"/>
                <a:gd name="T82" fmla="*/ 4 w 190"/>
                <a:gd name="T83" fmla="*/ 8 h 152"/>
                <a:gd name="T84" fmla="*/ 9 w 190"/>
                <a:gd name="T85" fmla="*/ 15 h 152"/>
                <a:gd name="T86" fmla="*/ 19 w 190"/>
                <a:gd name="T87" fmla="*/ 15 h 152"/>
                <a:gd name="T88" fmla="*/ 30 w 190"/>
                <a:gd name="T89" fmla="*/ 15 h 152"/>
                <a:gd name="T90" fmla="*/ 34 w 190"/>
                <a:gd name="T91" fmla="*/ 1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0" h="152">
                  <a:moveTo>
                    <a:pt x="34" y="15"/>
                  </a:moveTo>
                  <a:lnTo>
                    <a:pt x="40" y="17"/>
                  </a:lnTo>
                  <a:lnTo>
                    <a:pt x="46" y="18"/>
                  </a:lnTo>
                  <a:lnTo>
                    <a:pt x="51" y="23"/>
                  </a:lnTo>
                  <a:lnTo>
                    <a:pt x="55" y="27"/>
                  </a:lnTo>
                  <a:lnTo>
                    <a:pt x="57" y="33"/>
                  </a:lnTo>
                  <a:lnTo>
                    <a:pt x="58" y="39"/>
                  </a:lnTo>
                  <a:lnTo>
                    <a:pt x="58" y="51"/>
                  </a:lnTo>
                  <a:lnTo>
                    <a:pt x="58" y="57"/>
                  </a:lnTo>
                  <a:lnTo>
                    <a:pt x="55" y="62"/>
                  </a:lnTo>
                  <a:lnTo>
                    <a:pt x="54" y="66"/>
                  </a:lnTo>
                  <a:lnTo>
                    <a:pt x="60" y="69"/>
                  </a:lnTo>
                  <a:lnTo>
                    <a:pt x="66" y="72"/>
                  </a:lnTo>
                  <a:lnTo>
                    <a:pt x="70" y="72"/>
                  </a:lnTo>
                  <a:lnTo>
                    <a:pt x="73" y="72"/>
                  </a:lnTo>
                  <a:lnTo>
                    <a:pt x="75" y="72"/>
                  </a:lnTo>
                  <a:lnTo>
                    <a:pt x="82" y="72"/>
                  </a:lnTo>
                  <a:lnTo>
                    <a:pt x="87" y="75"/>
                  </a:lnTo>
                  <a:lnTo>
                    <a:pt x="93" y="78"/>
                  </a:lnTo>
                  <a:lnTo>
                    <a:pt x="96" y="83"/>
                  </a:lnTo>
                  <a:lnTo>
                    <a:pt x="99" y="89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118" y="119"/>
                  </a:lnTo>
                  <a:lnTo>
                    <a:pt x="132" y="146"/>
                  </a:lnTo>
                  <a:lnTo>
                    <a:pt x="145" y="146"/>
                  </a:lnTo>
                  <a:lnTo>
                    <a:pt x="156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75" y="147"/>
                  </a:lnTo>
                  <a:lnTo>
                    <a:pt x="190" y="152"/>
                  </a:lnTo>
                  <a:lnTo>
                    <a:pt x="180" y="116"/>
                  </a:lnTo>
                  <a:lnTo>
                    <a:pt x="162" y="84"/>
                  </a:lnTo>
                  <a:lnTo>
                    <a:pt x="139" y="56"/>
                  </a:lnTo>
                  <a:lnTo>
                    <a:pt x="111" y="33"/>
                  </a:lnTo>
                  <a:lnTo>
                    <a:pt x="79" y="15"/>
                  </a:lnTo>
                  <a:lnTo>
                    <a:pt x="43" y="5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4" y="8"/>
                  </a:lnTo>
                  <a:lnTo>
                    <a:pt x="9" y="15"/>
                  </a:lnTo>
                  <a:lnTo>
                    <a:pt x="19" y="15"/>
                  </a:lnTo>
                  <a:lnTo>
                    <a:pt x="30" y="15"/>
                  </a:lnTo>
                  <a:lnTo>
                    <a:pt x="34" y="15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Freeform 19"/>
            <p:cNvSpPr>
              <a:spLocks/>
            </p:cNvSpPr>
            <p:nvPr/>
          </p:nvSpPr>
          <p:spPr bwMode="gray">
            <a:xfrm>
              <a:off x="911" y="2415"/>
              <a:ext cx="109" cy="131"/>
            </a:xfrm>
            <a:custGeom>
              <a:avLst/>
              <a:gdLst>
                <a:gd name="T0" fmla="*/ 40 w 109"/>
                <a:gd name="T1" fmla="*/ 0 h 131"/>
                <a:gd name="T2" fmla="*/ 33 w 109"/>
                <a:gd name="T3" fmla="*/ 11 h 131"/>
                <a:gd name="T4" fmla="*/ 25 w 109"/>
                <a:gd name="T5" fmla="*/ 21 h 131"/>
                <a:gd name="T6" fmla="*/ 16 w 109"/>
                <a:gd name="T7" fmla="*/ 32 h 131"/>
                <a:gd name="T8" fmla="*/ 12 w 109"/>
                <a:gd name="T9" fmla="*/ 39 h 131"/>
                <a:gd name="T10" fmla="*/ 9 w 109"/>
                <a:gd name="T11" fmla="*/ 41 h 131"/>
                <a:gd name="T12" fmla="*/ 7 w 109"/>
                <a:gd name="T13" fmla="*/ 44 h 131"/>
                <a:gd name="T14" fmla="*/ 3 w 109"/>
                <a:gd name="T15" fmla="*/ 45 h 131"/>
                <a:gd name="T16" fmla="*/ 0 w 109"/>
                <a:gd name="T17" fmla="*/ 47 h 131"/>
                <a:gd name="T18" fmla="*/ 18 w 109"/>
                <a:gd name="T19" fmla="*/ 74 h 131"/>
                <a:gd name="T20" fmla="*/ 39 w 109"/>
                <a:gd name="T21" fmla="*/ 96 h 131"/>
                <a:gd name="T22" fmla="*/ 63 w 109"/>
                <a:gd name="T23" fmla="*/ 116 h 131"/>
                <a:gd name="T24" fmla="*/ 90 w 109"/>
                <a:gd name="T25" fmla="*/ 131 h 131"/>
                <a:gd name="T26" fmla="*/ 100 w 109"/>
                <a:gd name="T27" fmla="*/ 104 h 131"/>
                <a:gd name="T28" fmla="*/ 109 w 109"/>
                <a:gd name="T29" fmla="*/ 77 h 131"/>
                <a:gd name="T30" fmla="*/ 87 w 109"/>
                <a:gd name="T31" fmla="*/ 63 h 131"/>
                <a:gd name="T32" fmla="*/ 67 w 109"/>
                <a:gd name="T33" fmla="*/ 45 h 131"/>
                <a:gd name="T34" fmla="*/ 52 w 109"/>
                <a:gd name="T35" fmla="*/ 24 h 131"/>
                <a:gd name="T36" fmla="*/ 40 w 109"/>
                <a:gd name="T3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131">
                  <a:moveTo>
                    <a:pt x="40" y="0"/>
                  </a:moveTo>
                  <a:lnTo>
                    <a:pt x="33" y="11"/>
                  </a:lnTo>
                  <a:lnTo>
                    <a:pt x="25" y="21"/>
                  </a:lnTo>
                  <a:lnTo>
                    <a:pt x="16" y="32"/>
                  </a:lnTo>
                  <a:lnTo>
                    <a:pt x="12" y="39"/>
                  </a:lnTo>
                  <a:lnTo>
                    <a:pt x="9" y="41"/>
                  </a:lnTo>
                  <a:lnTo>
                    <a:pt x="7" y="44"/>
                  </a:lnTo>
                  <a:lnTo>
                    <a:pt x="3" y="45"/>
                  </a:lnTo>
                  <a:lnTo>
                    <a:pt x="0" y="47"/>
                  </a:lnTo>
                  <a:lnTo>
                    <a:pt x="18" y="74"/>
                  </a:lnTo>
                  <a:lnTo>
                    <a:pt x="39" y="96"/>
                  </a:lnTo>
                  <a:lnTo>
                    <a:pt x="63" y="116"/>
                  </a:lnTo>
                  <a:lnTo>
                    <a:pt x="90" y="131"/>
                  </a:lnTo>
                  <a:lnTo>
                    <a:pt x="100" y="104"/>
                  </a:lnTo>
                  <a:lnTo>
                    <a:pt x="109" y="77"/>
                  </a:lnTo>
                  <a:lnTo>
                    <a:pt x="87" y="63"/>
                  </a:lnTo>
                  <a:lnTo>
                    <a:pt x="67" y="45"/>
                  </a:lnTo>
                  <a:lnTo>
                    <a:pt x="52" y="2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0" name="Freeform 20"/>
            <p:cNvSpPr>
              <a:spLocks/>
            </p:cNvSpPr>
            <p:nvPr/>
          </p:nvSpPr>
          <p:spPr bwMode="gray">
            <a:xfrm>
              <a:off x="911" y="2198"/>
              <a:ext cx="109" cy="130"/>
            </a:xfrm>
            <a:custGeom>
              <a:avLst/>
              <a:gdLst>
                <a:gd name="T0" fmla="*/ 9 w 109"/>
                <a:gd name="T1" fmla="*/ 90 h 130"/>
                <a:gd name="T2" fmla="*/ 12 w 109"/>
                <a:gd name="T3" fmla="*/ 93 h 130"/>
                <a:gd name="T4" fmla="*/ 16 w 109"/>
                <a:gd name="T5" fmla="*/ 99 h 130"/>
                <a:gd name="T6" fmla="*/ 25 w 109"/>
                <a:gd name="T7" fmla="*/ 109 h 130"/>
                <a:gd name="T8" fmla="*/ 33 w 109"/>
                <a:gd name="T9" fmla="*/ 120 h 130"/>
                <a:gd name="T10" fmla="*/ 40 w 109"/>
                <a:gd name="T11" fmla="*/ 130 h 130"/>
                <a:gd name="T12" fmla="*/ 52 w 109"/>
                <a:gd name="T13" fmla="*/ 106 h 130"/>
                <a:gd name="T14" fmla="*/ 67 w 109"/>
                <a:gd name="T15" fmla="*/ 85 h 130"/>
                <a:gd name="T16" fmla="*/ 87 w 109"/>
                <a:gd name="T17" fmla="*/ 67 h 130"/>
                <a:gd name="T18" fmla="*/ 109 w 109"/>
                <a:gd name="T19" fmla="*/ 54 h 130"/>
                <a:gd name="T20" fmla="*/ 100 w 109"/>
                <a:gd name="T21" fmla="*/ 27 h 130"/>
                <a:gd name="T22" fmla="*/ 90 w 109"/>
                <a:gd name="T23" fmla="*/ 0 h 130"/>
                <a:gd name="T24" fmla="*/ 63 w 109"/>
                <a:gd name="T25" fmla="*/ 15 h 130"/>
                <a:gd name="T26" fmla="*/ 39 w 109"/>
                <a:gd name="T27" fmla="*/ 34 h 130"/>
                <a:gd name="T28" fmla="*/ 18 w 109"/>
                <a:gd name="T29" fmla="*/ 57 h 130"/>
                <a:gd name="T30" fmla="*/ 0 w 109"/>
                <a:gd name="T31" fmla="*/ 84 h 130"/>
                <a:gd name="T32" fmla="*/ 6 w 109"/>
                <a:gd name="T33" fmla="*/ 85 h 130"/>
                <a:gd name="T34" fmla="*/ 9 w 109"/>
                <a:gd name="T35" fmla="*/ 9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130">
                  <a:moveTo>
                    <a:pt x="9" y="90"/>
                  </a:moveTo>
                  <a:lnTo>
                    <a:pt x="12" y="93"/>
                  </a:lnTo>
                  <a:lnTo>
                    <a:pt x="16" y="99"/>
                  </a:lnTo>
                  <a:lnTo>
                    <a:pt x="25" y="109"/>
                  </a:lnTo>
                  <a:lnTo>
                    <a:pt x="33" y="120"/>
                  </a:lnTo>
                  <a:lnTo>
                    <a:pt x="40" y="130"/>
                  </a:lnTo>
                  <a:lnTo>
                    <a:pt x="52" y="106"/>
                  </a:lnTo>
                  <a:lnTo>
                    <a:pt x="67" y="85"/>
                  </a:lnTo>
                  <a:lnTo>
                    <a:pt x="87" y="67"/>
                  </a:lnTo>
                  <a:lnTo>
                    <a:pt x="109" y="54"/>
                  </a:lnTo>
                  <a:lnTo>
                    <a:pt x="100" y="27"/>
                  </a:lnTo>
                  <a:lnTo>
                    <a:pt x="90" y="0"/>
                  </a:lnTo>
                  <a:lnTo>
                    <a:pt x="63" y="15"/>
                  </a:lnTo>
                  <a:lnTo>
                    <a:pt x="39" y="34"/>
                  </a:lnTo>
                  <a:lnTo>
                    <a:pt x="18" y="57"/>
                  </a:lnTo>
                  <a:lnTo>
                    <a:pt x="0" y="84"/>
                  </a:lnTo>
                  <a:lnTo>
                    <a:pt x="6" y="85"/>
                  </a:lnTo>
                  <a:lnTo>
                    <a:pt x="9" y="90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1" name="Freeform 21"/>
            <p:cNvSpPr>
              <a:spLocks/>
            </p:cNvSpPr>
            <p:nvPr/>
          </p:nvSpPr>
          <p:spPr bwMode="gray">
            <a:xfrm>
              <a:off x="1073" y="2411"/>
              <a:ext cx="190" cy="151"/>
            </a:xfrm>
            <a:custGeom>
              <a:avLst/>
              <a:gdLst>
                <a:gd name="T0" fmla="*/ 132 w 190"/>
                <a:gd name="T1" fmla="*/ 6 h 151"/>
                <a:gd name="T2" fmla="*/ 118 w 190"/>
                <a:gd name="T3" fmla="*/ 33 h 151"/>
                <a:gd name="T4" fmla="*/ 99 w 190"/>
                <a:gd name="T5" fmla="*/ 55 h 151"/>
                <a:gd name="T6" fmla="*/ 99 w 190"/>
                <a:gd name="T7" fmla="*/ 57 h 151"/>
                <a:gd name="T8" fmla="*/ 99 w 190"/>
                <a:gd name="T9" fmla="*/ 63 h 151"/>
                <a:gd name="T10" fmla="*/ 96 w 190"/>
                <a:gd name="T11" fmla="*/ 69 h 151"/>
                <a:gd name="T12" fmla="*/ 93 w 190"/>
                <a:gd name="T13" fmla="*/ 73 h 151"/>
                <a:gd name="T14" fmla="*/ 87 w 190"/>
                <a:gd name="T15" fmla="*/ 76 h 151"/>
                <a:gd name="T16" fmla="*/ 82 w 190"/>
                <a:gd name="T17" fmla="*/ 79 h 151"/>
                <a:gd name="T18" fmla="*/ 75 w 190"/>
                <a:gd name="T19" fmla="*/ 81 h 151"/>
                <a:gd name="T20" fmla="*/ 73 w 190"/>
                <a:gd name="T21" fmla="*/ 81 h 151"/>
                <a:gd name="T22" fmla="*/ 70 w 190"/>
                <a:gd name="T23" fmla="*/ 81 h 151"/>
                <a:gd name="T24" fmla="*/ 66 w 190"/>
                <a:gd name="T25" fmla="*/ 81 h 151"/>
                <a:gd name="T26" fmla="*/ 60 w 190"/>
                <a:gd name="T27" fmla="*/ 82 h 151"/>
                <a:gd name="T28" fmla="*/ 54 w 190"/>
                <a:gd name="T29" fmla="*/ 85 h 151"/>
                <a:gd name="T30" fmla="*/ 55 w 190"/>
                <a:gd name="T31" fmla="*/ 90 h 151"/>
                <a:gd name="T32" fmla="*/ 58 w 190"/>
                <a:gd name="T33" fmla="*/ 94 h 151"/>
                <a:gd name="T34" fmla="*/ 58 w 190"/>
                <a:gd name="T35" fmla="*/ 100 h 151"/>
                <a:gd name="T36" fmla="*/ 58 w 190"/>
                <a:gd name="T37" fmla="*/ 112 h 151"/>
                <a:gd name="T38" fmla="*/ 57 w 190"/>
                <a:gd name="T39" fmla="*/ 118 h 151"/>
                <a:gd name="T40" fmla="*/ 55 w 190"/>
                <a:gd name="T41" fmla="*/ 124 h 151"/>
                <a:gd name="T42" fmla="*/ 51 w 190"/>
                <a:gd name="T43" fmla="*/ 129 h 151"/>
                <a:gd name="T44" fmla="*/ 46 w 190"/>
                <a:gd name="T45" fmla="*/ 133 h 151"/>
                <a:gd name="T46" fmla="*/ 40 w 190"/>
                <a:gd name="T47" fmla="*/ 135 h 151"/>
                <a:gd name="T48" fmla="*/ 34 w 190"/>
                <a:gd name="T49" fmla="*/ 136 h 151"/>
                <a:gd name="T50" fmla="*/ 30 w 190"/>
                <a:gd name="T51" fmla="*/ 136 h 151"/>
                <a:gd name="T52" fmla="*/ 19 w 190"/>
                <a:gd name="T53" fmla="*/ 136 h 151"/>
                <a:gd name="T54" fmla="*/ 9 w 190"/>
                <a:gd name="T55" fmla="*/ 136 h 151"/>
                <a:gd name="T56" fmla="*/ 4 w 190"/>
                <a:gd name="T57" fmla="*/ 144 h 151"/>
                <a:gd name="T58" fmla="*/ 0 w 190"/>
                <a:gd name="T59" fmla="*/ 150 h 151"/>
                <a:gd name="T60" fmla="*/ 3 w 190"/>
                <a:gd name="T61" fmla="*/ 151 h 151"/>
                <a:gd name="T62" fmla="*/ 6 w 190"/>
                <a:gd name="T63" fmla="*/ 151 h 151"/>
                <a:gd name="T64" fmla="*/ 43 w 190"/>
                <a:gd name="T65" fmla="*/ 147 h 151"/>
                <a:gd name="T66" fmla="*/ 79 w 190"/>
                <a:gd name="T67" fmla="*/ 136 h 151"/>
                <a:gd name="T68" fmla="*/ 111 w 190"/>
                <a:gd name="T69" fmla="*/ 118 h 151"/>
                <a:gd name="T70" fmla="*/ 139 w 190"/>
                <a:gd name="T71" fmla="*/ 96 h 151"/>
                <a:gd name="T72" fmla="*/ 162 w 190"/>
                <a:gd name="T73" fmla="*/ 67 h 151"/>
                <a:gd name="T74" fmla="*/ 180 w 190"/>
                <a:gd name="T75" fmla="*/ 36 h 151"/>
                <a:gd name="T76" fmla="*/ 190 w 190"/>
                <a:gd name="T77" fmla="*/ 0 h 151"/>
                <a:gd name="T78" fmla="*/ 175 w 190"/>
                <a:gd name="T79" fmla="*/ 4 h 151"/>
                <a:gd name="T80" fmla="*/ 160 w 190"/>
                <a:gd name="T81" fmla="*/ 6 h 151"/>
                <a:gd name="T82" fmla="*/ 156 w 190"/>
                <a:gd name="T83" fmla="*/ 6 h 151"/>
                <a:gd name="T84" fmla="*/ 145 w 190"/>
                <a:gd name="T85" fmla="*/ 6 h 151"/>
                <a:gd name="T86" fmla="*/ 132 w 190"/>
                <a:gd name="T87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0" h="151">
                  <a:moveTo>
                    <a:pt x="132" y="6"/>
                  </a:moveTo>
                  <a:lnTo>
                    <a:pt x="118" y="33"/>
                  </a:lnTo>
                  <a:lnTo>
                    <a:pt x="99" y="55"/>
                  </a:lnTo>
                  <a:lnTo>
                    <a:pt x="99" y="57"/>
                  </a:lnTo>
                  <a:lnTo>
                    <a:pt x="99" y="63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87" y="76"/>
                  </a:lnTo>
                  <a:lnTo>
                    <a:pt x="82" y="79"/>
                  </a:lnTo>
                  <a:lnTo>
                    <a:pt x="75" y="81"/>
                  </a:lnTo>
                  <a:lnTo>
                    <a:pt x="73" y="81"/>
                  </a:lnTo>
                  <a:lnTo>
                    <a:pt x="70" y="81"/>
                  </a:lnTo>
                  <a:lnTo>
                    <a:pt x="66" y="81"/>
                  </a:lnTo>
                  <a:lnTo>
                    <a:pt x="60" y="82"/>
                  </a:lnTo>
                  <a:lnTo>
                    <a:pt x="54" y="85"/>
                  </a:lnTo>
                  <a:lnTo>
                    <a:pt x="55" y="90"/>
                  </a:lnTo>
                  <a:lnTo>
                    <a:pt x="58" y="94"/>
                  </a:lnTo>
                  <a:lnTo>
                    <a:pt x="58" y="100"/>
                  </a:lnTo>
                  <a:lnTo>
                    <a:pt x="58" y="112"/>
                  </a:lnTo>
                  <a:lnTo>
                    <a:pt x="57" y="118"/>
                  </a:lnTo>
                  <a:lnTo>
                    <a:pt x="55" y="124"/>
                  </a:lnTo>
                  <a:lnTo>
                    <a:pt x="51" y="129"/>
                  </a:lnTo>
                  <a:lnTo>
                    <a:pt x="46" y="133"/>
                  </a:lnTo>
                  <a:lnTo>
                    <a:pt x="40" y="135"/>
                  </a:lnTo>
                  <a:lnTo>
                    <a:pt x="34" y="136"/>
                  </a:lnTo>
                  <a:lnTo>
                    <a:pt x="30" y="136"/>
                  </a:lnTo>
                  <a:lnTo>
                    <a:pt x="19" y="136"/>
                  </a:lnTo>
                  <a:lnTo>
                    <a:pt x="9" y="136"/>
                  </a:lnTo>
                  <a:lnTo>
                    <a:pt x="4" y="144"/>
                  </a:lnTo>
                  <a:lnTo>
                    <a:pt x="0" y="150"/>
                  </a:lnTo>
                  <a:lnTo>
                    <a:pt x="3" y="151"/>
                  </a:lnTo>
                  <a:lnTo>
                    <a:pt x="6" y="151"/>
                  </a:lnTo>
                  <a:lnTo>
                    <a:pt x="43" y="147"/>
                  </a:lnTo>
                  <a:lnTo>
                    <a:pt x="79" y="136"/>
                  </a:lnTo>
                  <a:lnTo>
                    <a:pt x="111" y="118"/>
                  </a:lnTo>
                  <a:lnTo>
                    <a:pt x="139" y="96"/>
                  </a:lnTo>
                  <a:lnTo>
                    <a:pt x="162" y="67"/>
                  </a:lnTo>
                  <a:lnTo>
                    <a:pt x="180" y="36"/>
                  </a:lnTo>
                  <a:lnTo>
                    <a:pt x="190" y="0"/>
                  </a:lnTo>
                  <a:lnTo>
                    <a:pt x="175" y="4"/>
                  </a:lnTo>
                  <a:lnTo>
                    <a:pt x="160" y="6"/>
                  </a:lnTo>
                  <a:lnTo>
                    <a:pt x="156" y="6"/>
                  </a:lnTo>
                  <a:lnTo>
                    <a:pt x="145" y="6"/>
                  </a:lnTo>
                  <a:lnTo>
                    <a:pt x="132" y="6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2" name="Freeform 22"/>
            <p:cNvSpPr>
              <a:spLocks/>
            </p:cNvSpPr>
            <p:nvPr/>
          </p:nvSpPr>
          <p:spPr bwMode="gray">
            <a:xfrm>
              <a:off x="866" y="2169"/>
              <a:ext cx="406" cy="405"/>
            </a:xfrm>
            <a:custGeom>
              <a:avLst/>
              <a:gdLst>
                <a:gd name="T0" fmla="*/ 259 w 406"/>
                <a:gd name="T1" fmla="*/ 129 h 405"/>
                <a:gd name="T2" fmla="*/ 280 w 406"/>
                <a:gd name="T3" fmla="*/ 126 h 405"/>
                <a:gd name="T4" fmla="*/ 282 w 406"/>
                <a:gd name="T5" fmla="*/ 107 h 405"/>
                <a:gd name="T6" fmla="*/ 277 w 406"/>
                <a:gd name="T7" fmla="*/ 99 h 405"/>
                <a:gd name="T8" fmla="*/ 220 w 406"/>
                <a:gd name="T9" fmla="*/ 72 h 405"/>
                <a:gd name="T10" fmla="*/ 238 w 406"/>
                <a:gd name="T11" fmla="*/ 69 h 405"/>
                <a:gd name="T12" fmla="*/ 241 w 406"/>
                <a:gd name="T13" fmla="*/ 51 h 405"/>
                <a:gd name="T14" fmla="*/ 235 w 406"/>
                <a:gd name="T15" fmla="*/ 44 h 405"/>
                <a:gd name="T16" fmla="*/ 195 w 406"/>
                <a:gd name="T17" fmla="*/ 35 h 405"/>
                <a:gd name="T18" fmla="*/ 175 w 406"/>
                <a:gd name="T19" fmla="*/ 9 h 405"/>
                <a:gd name="T20" fmla="*/ 165 w 406"/>
                <a:gd name="T21" fmla="*/ 2 h 405"/>
                <a:gd name="T22" fmla="*/ 151 w 406"/>
                <a:gd name="T23" fmla="*/ 0 h 405"/>
                <a:gd name="T24" fmla="*/ 138 w 406"/>
                <a:gd name="T25" fmla="*/ 15 h 405"/>
                <a:gd name="T26" fmla="*/ 157 w 406"/>
                <a:gd name="T27" fmla="*/ 69 h 405"/>
                <a:gd name="T28" fmla="*/ 180 w 406"/>
                <a:gd name="T29" fmla="*/ 132 h 405"/>
                <a:gd name="T30" fmla="*/ 190 w 406"/>
                <a:gd name="T31" fmla="*/ 165 h 405"/>
                <a:gd name="T32" fmla="*/ 160 w 406"/>
                <a:gd name="T33" fmla="*/ 177 h 405"/>
                <a:gd name="T34" fmla="*/ 106 w 406"/>
                <a:gd name="T35" fmla="*/ 182 h 405"/>
                <a:gd name="T36" fmla="*/ 76 w 406"/>
                <a:gd name="T37" fmla="*/ 183 h 405"/>
                <a:gd name="T38" fmla="*/ 21 w 406"/>
                <a:gd name="T39" fmla="*/ 192 h 405"/>
                <a:gd name="T40" fmla="*/ 4 w 406"/>
                <a:gd name="T41" fmla="*/ 278 h 405"/>
                <a:gd name="T42" fmla="*/ 81 w 406"/>
                <a:gd name="T43" fmla="*/ 222 h 405"/>
                <a:gd name="T44" fmla="*/ 124 w 406"/>
                <a:gd name="T45" fmla="*/ 224 h 405"/>
                <a:gd name="T46" fmla="*/ 175 w 406"/>
                <a:gd name="T47" fmla="*/ 231 h 405"/>
                <a:gd name="T48" fmla="*/ 189 w 406"/>
                <a:gd name="T49" fmla="*/ 246 h 405"/>
                <a:gd name="T50" fmla="*/ 172 w 406"/>
                <a:gd name="T51" fmla="*/ 293 h 405"/>
                <a:gd name="T52" fmla="*/ 150 w 406"/>
                <a:gd name="T53" fmla="*/ 357 h 405"/>
                <a:gd name="T54" fmla="*/ 135 w 406"/>
                <a:gd name="T55" fmla="*/ 401 h 405"/>
                <a:gd name="T56" fmla="*/ 156 w 406"/>
                <a:gd name="T57" fmla="*/ 405 h 405"/>
                <a:gd name="T58" fmla="*/ 169 w 406"/>
                <a:gd name="T59" fmla="*/ 404 h 405"/>
                <a:gd name="T60" fmla="*/ 181 w 406"/>
                <a:gd name="T61" fmla="*/ 389 h 405"/>
                <a:gd name="T62" fmla="*/ 199 w 406"/>
                <a:gd name="T63" fmla="*/ 363 h 405"/>
                <a:gd name="T64" fmla="*/ 238 w 406"/>
                <a:gd name="T65" fmla="*/ 360 h 405"/>
                <a:gd name="T66" fmla="*/ 241 w 406"/>
                <a:gd name="T67" fmla="*/ 342 h 405"/>
                <a:gd name="T68" fmla="*/ 235 w 406"/>
                <a:gd name="T69" fmla="*/ 333 h 405"/>
                <a:gd name="T70" fmla="*/ 238 w 406"/>
                <a:gd name="T71" fmla="*/ 306 h 405"/>
                <a:gd name="T72" fmla="*/ 280 w 406"/>
                <a:gd name="T73" fmla="*/ 305 h 405"/>
                <a:gd name="T74" fmla="*/ 282 w 406"/>
                <a:gd name="T75" fmla="*/ 285 h 405"/>
                <a:gd name="T76" fmla="*/ 277 w 406"/>
                <a:gd name="T77" fmla="*/ 278 h 405"/>
                <a:gd name="T78" fmla="*/ 294 w 406"/>
                <a:gd name="T79" fmla="*/ 233 h 405"/>
                <a:gd name="T80" fmla="*/ 376 w 406"/>
                <a:gd name="T81" fmla="*/ 230 h 405"/>
                <a:gd name="T82" fmla="*/ 403 w 406"/>
                <a:gd name="T83" fmla="*/ 213 h 405"/>
                <a:gd name="T84" fmla="*/ 397 w 406"/>
                <a:gd name="T85" fmla="*/ 185 h 405"/>
                <a:gd name="T86" fmla="*/ 367 w 406"/>
                <a:gd name="T87" fmla="*/ 174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6" h="405">
                  <a:moveTo>
                    <a:pt x="360" y="174"/>
                  </a:moveTo>
                  <a:lnTo>
                    <a:pt x="294" y="173"/>
                  </a:lnTo>
                  <a:lnTo>
                    <a:pt x="259" y="129"/>
                  </a:lnTo>
                  <a:lnTo>
                    <a:pt x="274" y="129"/>
                  </a:lnTo>
                  <a:lnTo>
                    <a:pt x="277" y="128"/>
                  </a:lnTo>
                  <a:lnTo>
                    <a:pt x="280" y="126"/>
                  </a:lnTo>
                  <a:lnTo>
                    <a:pt x="282" y="123"/>
                  </a:lnTo>
                  <a:lnTo>
                    <a:pt x="282" y="120"/>
                  </a:lnTo>
                  <a:lnTo>
                    <a:pt x="282" y="107"/>
                  </a:lnTo>
                  <a:lnTo>
                    <a:pt x="282" y="104"/>
                  </a:lnTo>
                  <a:lnTo>
                    <a:pt x="280" y="101"/>
                  </a:lnTo>
                  <a:lnTo>
                    <a:pt x="277" y="99"/>
                  </a:lnTo>
                  <a:lnTo>
                    <a:pt x="274" y="99"/>
                  </a:lnTo>
                  <a:lnTo>
                    <a:pt x="238" y="99"/>
                  </a:lnTo>
                  <a:lnTo>
                    <a:pt x="220" y="72"/>
                  </a:lnTo>
                  <a:lnTo>
                    <a:pt x="232" y="72"/>
                  </a:lnTo>
                  <a:lnTo>
                    <a:pt x="235" y="72"/>
                  </a:lnTo>
                  <a:lnTo>
                    <a:pt x="238" y="69"/>
                  </a:lnTo>
                  <a:lnTo>
                    <a:pt x="241" y="68"/>
                  </a:lnTo>
                  <a:lnTo>
                    <a:pt x="241" y="63"/>
                  </a:lnTo>
                  <a:lnTo>
                    <a:pt x="241" y="51"/>
                  </a:lnTo>
                  <a:lnTo>
                    <a:pt x="241" y="48"/>
                  </a:lnTo>
                  <a:lnTo>
                    <a:pt x="238" y="45"/>
                  </a:lnTo>
                  <a:lnTo>
                    <a:pt x="235" y="44"/>
                  </a:lnTo>
                  <a:lnTo>
                    <a:pt x="232" y="42"/>
                  </a:lnTo>
                  <a:lnTo>
                    <a:pt x="199" y="42"/>
                  </a:lnTo>
                  <a:lnTo>
                    <a:pt x="195" y="35"/>
                  </a:lnTo>
                  <a:lnTo>
                    <a:pt x="189" y="26"/>
                  </a:lnTo>
                  <a:lnTo>
                    <a:pt x="181" y="17"/>
                  </a:lnTo>
                  <a:lnTo>
                    <a:pt x="175" y="9"/>
                  </a:lnTo>
                  <a:lnTo>
                    <a:pt x="172" y="5"/>
                  </a:lnTo>
                  <a:lnTo>
                    <a:pt x="169" y="3"/>
                  </a:lnTo>
                  <a:lnTo>
                    <a:pt x="165" y="2"/>
                  </a:lnTo>
                  <a:lnTo>
                    <a:pt x="160" y="0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33" y="0"/>
                  </a:lnTo>
                  <a:lnTo>
                    <a:pt x="135" y="5"/>
                  </a:lnTo>
                  <a:lnTo>
                    <a:pt x="138" y="15"/>
                  </a:lnTo>
                  <a:lnTo>
                    <a:pt x="144" y="30"/>
                  </a:lnTo>
                  <a:lnTo>
                    <a:pt x="150" y="48"/>
                  </a:lnTo>
                  <a:lnTo>
                    <a:pt x="157" y="69"/>
                  </a:lnTo>
                  <a:lnTo>
                    <a:pt x="165" y="92"/>
                  </a:lnTo>
                  <a:lnTo>
                    <a:pt x="172" y="113"/>
                  </a:lnTo>
                  <a:lnTo>
                    <a:pt x="180" y="132"/>
                  </a:lnTo>
                  <a:lnTo>
                    <a:pt x="184" y="149"/>
                  </a:lnTo>
                  <a:lnTo>
                    <a:pt x="189" y="159"/>
                  </a:lnTo>
                  <a:lnTo>
                    <a:pt x="190" y="165"/>
                  </a:lnTo>
                  <a:lnTo>
                    <a:pt x="186" y="170"/>
                  </a:lnTo>
                  <a:lnTo>
                    <a:pt x="175" y="174"/>
                  </a:lnTo>
                  <a:lnTo>
                    <a:pt x="160" y="177"/>
                  </a:lnTo>
                  <a:lnTo>
                    <a:pt x="142" y="180"/>
                  </a:lnTo>
                  <a:lnTo>
                    <a:pt x="124" y="182"/>
                  </a:lnTo>
                  <a:lnTo>
                    <a:pt x="106" y="182"/>
                  </a:lnTo>
                  <a:lnTo>
                    <a:pt x="91" y="183"/>
                  </a:lnTo>
                  <a:lnTo>
                    <a:pt x="81" y="183"/>
                  </a:lnTo>
                  <a:lnTo>
                    <a:pt x="76" y="183"/>
                  </a:lnTo>
                  <a:lnTo>
                    <a:pt x="33" y="128"/>
                  </a:lnTo>
                  <a:lnTo>
                    <a:pt x="4" y="128"/>
                  </a:lnTo>
                  <a:lnTo>
                    <a:pt x="21" y="192"/>
                  </a:lnTo>
                  <a:lnTo>
                    <a:pt x="0" y="203"/>
                  </a:lnTo>
                  <a:lnTo>
                    <a:pt x="21" y="213"/>
                  </a:lnTo>
                  <a:lnTo>
                    <a:pt x="4" y="278"/>
                  </a:lnTo>
                  <a:lnTo>
                    <a:pt x="33" y="278"/>
                  </a:lnTo>
                  <a:lnTo>
                    <a:pt x="76" y="222"/>
                  </a:lnTo>
                  <a:lnTo>
                    <a:pt x="81" y="222"/>
                  </a:lnTo>
                  <a:lnTo>
                    <a:pt x="91" y="222"/>
                  </a:lnTo>
                  <a:lnTo>
                    <a:pt x="106" y="224"/>
                  </a:lnTo>
                  <a:lnTo>
                    <a:pt x="124" y="224"/>
                  </a:lnTo>
                  <a:lnTo>
                    <a:pt x="142" y="225"/>
                  </a:lnTo>
                  <a:lnTo>
                    <a:pt x="160" y="228"/>
                  </a:lnTo>
                  <a:lnTo>
                    <a:pt x="175" y="231"/>
                  </a:lnTo>
                  <a:lnTo>
                    <a:pt x="186" y="236"/>
                  </a:lnTo>
                  <a:lnTo>
                    <a:pt x="190" y="240"/>
                  </a:lnTo>
                  <a:lnTo>
                    <a:pt x="189" y="246"/>
                  </a:lnTo>
                  <a:lnTo>
                    <a:pt x="184" y="257"/>
                  </a:lnTo>
                  <a:lnTo>
                    <a:pt x="180" y="273"/>
                  </a:lnTo>
                  <a:lnTo>
                    <a:pt x="172" y="293"/>
                  </a:lnTo>
                  <a:lnTo>
                    <a:pt x="165" y="314"/>
                  </a:lnTo>
                  <a:lnTo>
                    <a:pt x="157" y="336"/>
                  </a:lnTo>
                  <a:lnTo>
                    <a:pt x="150" y="357"/>
                  </a:lnTo>
                  <a:lnTo>
                    <a:pt x="144" y="375"/>
                  </a:lnTo>
                  <a:lnTo>
                    <a:pt x="138" y="390"/>
                  </a:lnTo>
                  <a:lnTo>
                    <a:pt x="135" y="401"/>
                  </a:lnTo>
                  <a:lnTo>
                    <a:pt x="133" y="405"/>
                  </a:lnTo>
                  <a:lnTo>
                    <a:pt x="151" y="405"/>
                  </a:lnTo>
                  <a:lnTo>
                    <a:pt x="156" y="405"/>
                  </a:lnTo>
                  <a:lnTo>
                    <a:pt x="160" y="405"/>
                  </a:lnTo>
                  <a:lnTo>
                    <a:pt x="165" y="404"/>
                  </a:lnTo>
                  <a:lnTo>
                    <a:pt x="169" y="404"/>
                  </a:lnTo>
                  <a:lnTo>
                    <a:pt x="172" y="401"/>
                  </a:lnTo>
                  <a:lnTo>
                    <a:pt x="175" y="396"/>
                  </a:lnTo>
                  <a:lnTo>
                    <a:pt x="181" y="389"/>
                  </a:lnTo>
                  <a:lnTo>
                    <a:pt x="189" y="380"/>
                  </a:lnTo>
                  <a:lnTo>
                    <a:pt x="195" y="371"/>
                  </a:lnTo>
                  <a:lnTo>
                    <a:pt x="199" y="363"/>
                  </a:lnTo>
                  <a:lnTo>
                    <a:pt x="232" y="363"/>
                  </a:lnTo>
                  <a:lnTo>
                    <a:pt x="235" y="362"/>
                  </a:lnTo>
                  <a:lnTo>
                    <a:pt x="238" y="360"/>
                  </a:lnTo>
                  <a:lnTo>
                    <a:pt x="241" y="357"/>
                  </a:lnTo>
                  <a:lnTo>
                    <a:pt x="241" y="354"/>
                  </a:lnTo>
                  <a:lnTo>
                    <a:pt x="241" y="342"/>
                  </a:lnTo>
                  <a:lnTo>
                    <a:pt x="241" y="338"/>
                  </a:lnTo>
                  <a:lnTo>
                    <a:pt x="238" y="336"/>
                  </a:lnTo>
                  <a:lnTo>
                    <a:pt x="235" y="333"/>
                  </a:lnTo>
                  <a:lnTo>
                    <a:pt x="232" y="333"/>
                  </a:lnTo>
                  <a:lnTo>
                    <a:pt x="220" y="333"/>
                  </a:lnTo>
                  <a:lnTo>
                    <a:pt x="238" y="306"/>
                  </a:lnTo>
                  <a:lnTo>
                    <a:pt x="274" y="306"/>
                  </a:lnTo>
                  <a:lnTo>
                    <a:pt x="277" y="306"/>
                  </a:lnTo>
                  <a:lnTo>
                    <a:pt x="280" y="305"/>
                  </a:lnTo>
                  <a:lnTo>
                    <a:pt x="282" y="302"/>
                  </a:lnTo>
                  <a:lnTo>
                    <a:pt x="282" y="299"/>
                  </a:lnTo>
                  <a:lnTo>
                    <a:pt x="282" y="285"/>
                  </a:lnTo>
                  <a:lnTo>
                    <a:pt x="282" y="282"/>
                  </a:lnTo>
                  <a:lnTo>
                    <a:pt x="280" y="279"/>
                  </a:lnTo>
                  <a:lnTo>
                    <a:pt x="277" y="278"/>
                  </a:lnTo>
                  <a:lnTo>
                    <a:pt x="274" y="276"/>
                  </a:lnTo>
                  <a:lnTo>
                    <a:pt x="259" y="276"/>
                  </a:lnTo>
                  <a:lnTo>
                    <a:pt x="294" y="233"/>
                  </a:lnTo>
                  <a:lnTo>
                    <a:pt x="360" y="233"/>
                  </a:lnTo>
                  <a:lnTo>
                    <a:pt x="367" y="231"/>
                  </a:lnTo>
                  <a:lnTo>
                    <a:pt x="376" y="230"/>
                  </a:lnTo>
                  <a:lnTo>
                    <a:pt x="387" y="227"/>
                  </a:lnTo>
                  <a:lnTo>
                    <a:pt x="397" y="221"/>
                  </a:lnTo>
                  <a:lnTo>
                    <a:pt x="403" y="213"/>
                  </a:lnTo>
                  <a:lnTo>
                    <a:pt x="406" y="203"/>
                  </a:lnTo>
                  <a:lnTo>
                    <a:pt x="403" y="192"/>
                  </a:lnTo>
                  <a:lnTo>
                    <a:pt x="397" y="185"/>
                  </a:lnTo>
                  <a:lnTo>
                    <a:pt x="387" y="179"/>
                  </a:lnTo>
                  <a:lnTo>
                    <a:pt x="376" y="176"/>
                  </a:lnTo>
                  <a:lnTo>
                    <a:pt x="367" y="174"/>
                  </a:lnTo>
                  <a:lnTo>
                    <a:pt x="360" y="174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43" name="Group 23"/>
          <p:cNvGrpSpPr>
            <a:grpSpLocks/>
          </p:cNvGrpSpPr>
          <p:nvPr/>
        </p:nvGrpSpPr>
        <p:grpSpPr bwMode="auto">
          <a:xfrm>
            <a:off x="3704815" y="4344716"/>
            <a:ext cx="610668" cy="608284"/>
            <a:chOff x="1884" y="3188"/>
            <a:chExt cx="411" cy="409"/>
          </a:xfrm>
        </p:grpSpPr>
        <p:sp>
          <p:nvSpPr>
            <p:cNvPr id="30744" name="Freeform 24"/>
            <p:cNvSpPr>
              <a:spLocks noEditPoints="1"/>
            </p:cNvSpPr>
            <p:nvPr/>
          </p:nvSpPr>
          <p:spPr bwMode="gray">
            <a:xfrm>
              <a:off x="1884" y="3188"/>
              <a:ext cx="411" cy="409"/>
            </a:xfrm>
            <a:custGeom>
              <a:avLst/>
              <a:gdLst>
                <a:gd name="T0" fmla="*/ 0 w 411"/>
                <a:gd name="T1" fmla="*/ 204 h 409"/>
                <a:gd name="T2" fmla="*/ 5 w 411"/>
                <a:gd name="T3" fmla="*/ 246 h 409"/>
                <a:gd name="T4" fmla="*/ 17 w 411"/>
                <a:gd name="T5" fmla="*/ 285 h 409"/>
                <a:gd name="T6" fmla="*/ 36 w 411"/>
                <a:gd name="T7" fmla="*/ 319 h 409"/>
                <a:gd name="T8" fmla="*/ 60 w 411"/>
                <a:gd name="T9" fmla="*/ 349 h 409"/>
                <a:gd name="T10" fmla="*/ 92 w 411"/>
                <a:gd name="T11" fmla="*/ 375 h 409"/>
                <a:gd name="T12" fmla="*/ 126 w 411"/>
                <a:gd name="T13" fmla="*/ 393 h 409"/>
                <a:gd name="T14" fmla="*/ 165 w 411"/>
                <a:gd name="T15" fmla="*/ 405 h 409"/>
                <a:gd name="T16" fmla="*/ 206 w 411"/>
                <a:gd name="T17" fmla="*/ 409 h 409"/>
                <a:gd name="T18" fmla="*/ 248 w 411"/>
                <a:gd name="T19" fmla="*/ 405 h 409"/>
                <a:gd name="T20" fmla="*/ 285 w 411"/>
                <a:gd name="T21" fmla="*/ 393 h 409"/>
                <a:gd name="T22" fmla="*/ 321 w 411"/>
                <a:gd name="T23" fmla="*/ 375 h 409"/>
                <a:gd name="T24" fmla="*/ 351 w 411"/>
                <a:gd name="T25" fmla="*/ 349 h 409"/>
                <a:gd name="T26" fmla="*/ 375 w 411"/>
                <a:gd name="T27" fmla="*/ 319 h 409"/>
                <a:gd name="T28" fmla="*/ 395 w 411"/>
                <a:gd name="T29" fmla="*/ 285 h 409"/>
                <a:gd name="T30" fmla="*/ 407 w 411"/>
                <a:gd name="T31" fmla="*/ 246 h 409"/>
                <a:gd name="T32" fmla="*/ 411 w 411"/>
                <a:gd name="T33" fmla="*/ 204 h 409"/>
                <a:gd name="T34" fmla="*/ 407 w 411"/>
                <a:gd name="T35" fmla="*/ 163 h 409"/>
                <a:gd name="T36" fmla="*/ 395 w 411"/>
                <a:gd name="T37" fmla="*/ 124 h 409"/>
                <a:gd name="T38" fmla="*/ 375 w 411"/>
                <a:gd name="T39" fmla="*/ 90 h 409"/>
                <a:gd name="T40" fmla="*/ 351 w 411"/>
                <a:gd name="T41" fmla="*/ 60 h 409"/>
                <a:gd name="T42" fmla="*/ 321 w 411"/>
                <a:gd name="T43" fmla="*/ 34 h 409"/>
                <a:gd name="T44" fmla="*/ 285 w 411"/>
                <a:gd name="T45" fmla="*/ 15 h 409"/>
                <a:gd name="T46" fmla="*/ 248 w 411"/>
                <a:gd name="T47" fmla="*/ 3 h 409"/>
                <a:gd name="T48" fmla="*/ 206 w 411"/>
                <a:gd name="T49" fmla="*/ 0 h 409"/>
                <a:gd name="T50" fmla="*/ 165 w 411"/>
                <a:gd name="T51" fmla="*/ 3 h 409"/>
                <a:gd name="T52" fmla="*/ 126 w 411"/>
                <a:gd name="T53" fmla="*/ 15 h 409"/>
                <a:gd name="T54" fmla="*/ 92 w 411"/>
                <a:gd name="T55" fmla="*/ 34 h 409"/>
                <a:gd name="T56" fmla="*/ 60 w 411"/>
                <a:gd name="T57" fmla="*/ 60 h 409"/>
                <a:gd name="T58" fmla="*/ 36 w 411"/>
                <a:gd name="T59" fmla="*/ 90 h 409"/>
                <a:gd name="T60" fmla="*/ 17 w 411"/>
                <a:gd name="T61" fmla="*/ 124 h 409"/>
                <a:gd name="T62" fmla="*/ 5 w 411"/>
                <a:gd name="T63" fmla="*/ 163 h 409"/>
                <a:gd name="T64" fmla="*/ 0 w 411"/>
                <a:gd name="T65" fmla="*/ 204 h 409"/>
                <a:gd name="T66" fmla="*/ 42 w 411"/>
                <a:gd name="T67" fmla="*/ 204 h 409"/>
                <a:gd name="T68" fmla="*/ 47 w 411"/>
                <a:gd name="T69" fmla="*/ 166 h 409"/>
                <a:gd name="T70" fmla="*/ 59 w 411"/>
                <a:gd name="T71" fmla="*/ 133 h 409"/>
                <a:gd name="T72" fmla="*/ 78 w 411"/>
                <a:gd name="T73" fmla="*/ 102 h 409"/>
                <a:gd name="T74" fmla="*/ 104 w 411"/>
                <a:gd name="T75" fmla="*/ 76 h 409"/>
                <a:gd name="T76" fmla="*/ 134 w 411"/>
                <a:gd name="T77" fmla="*/ 58 h 409"/>
                <a:gd name="T78" fmla="*/ 168 w 411"/>
                <a:gd name="T79" fmla="*/ 45 h 409"/>
                <a:gd name="T80" fmla="*/ 206 w 411"/>
                <a:gd name="T81" fmla="*/ 42 h 409"/>
                <a:gd name="T82" fmla="*/ 243 w 411"/>
                <a:gd name="T83" fmla="*/ 45 h 409"/>
                <a:gd name="T84" fmla="*/ 278 w 411"/>
                <a:gd name="T85" fmla="*/ 58 h 409"/>
                <a:gd name="T86" fmla="*/ 308 w 411"/>
                <a:gd name="T87" fmla="*/ 76 h 409"/>
                <a:gd name="T88" fmla="*/ 333 w 411"/>
                <a:gd name="T89" fmla="*/ 102 h 409"/>
                <a:gd name="T90" fmla="*/ 353 w 411"/>
                <a:gd name="T91" fmla="*/ 133 h 409"/>
                <a:gd name="T92" fmla="*/ 365 w 411"/>
                <a:gd name="T93" fmla="*/ 166 h 409"/>
                <a:gd name="T94" fmla="*/ 369 w 411"/>
                <a:gd name="T95" fmla="*/ 204 h 409"/>
                <a:gd name="T96" fmla="*/ 365 w 411"/>
                <a:gd name="T97" fmla="*/ 241 h 409"/>
                <a:gd name="T98" fmla="*/ 353 w 411"/>
                <a:gd name="T99" fmla="*/ 276 h 409"/>
                <a:gd name="T100" fmla="*/ 333 w 411"/>
                <a:gd name="T101" fmla="*/ 306 h 409"/>
                <a:gd name="T102" fmla="*/ 308 w 411"/>
                <a:gd name="T103" fmla="*/ 331 h 409"/>
                <a:gd name="T104" fmla="*/ 278 w 411"/>
                <a:gd name="T105" fmla="*/ 351 h 409"/>
                <a:gd name="T106" fmla="*/ 243 w 411"/>
                <a:gd name="T107" fmla="*/ 363 h 409"/>
                <a:gd name="T108" fmla="*/ 206 w 411"/>
                <a:gd name="T109" fmla="*/ 367 h 409"/>
                <a:gd name="T110" fmla="*/ 168 w 411"/>
                <a:gd name="T111" fmla="*/ 363 h 409"/>
                <a:gd name="T112" fmla="*/ 134 w 411"/>
                <a:gd name="T113" fmla="*/ 351 h 409"/>
                <a:gd name="T114" fmla="*/ 104 w 411"/>
                <a:gd name="T115" fmla="*/ 331 h 409"/>
                <a:gd name="T116" fmla="*/ 78 w 411"/>
                <a:gd name="T117" fmla="*/ 306 h 409"/>
                <a:gd name="T118" fmla="*/ 59 w 411"/>
                <a:gd name="T119" fmla="*/ 276 h 409"/>
                <a:gd name="T120" fmla="*/ 47 w 411"/>
                <a:gd name="T121" fmla="*/ 241 h 409"/>
                <a:gd name="T122" fmla="*/ 42 w 411"/>
                <a:gd name="T123" fmla="*/ 20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1" h="409">
                  <a:moveTo>
                    <a:pt x="0" y="204"/>
                  </a:moveTo>
                  <a:lnTo>
                    <a:pt x="5" y="246"/>
                  </a:lnTo>
                  <a:lnTo>
                    <a:pt x="17" y="285"/>
                  </a:lnTo>
                  <a:lnTo>
                    <a:pt x="36" y="319"/>
                  </a:lnTo>
                  <a:lnTo>
                    <a:pt x="60" y="349"/>
                  </a:lnTo>
                  <a:lnTo>
                    <a:pt x="92" y="375"/>
                  </a:lnTo>
                  <a:lnTo>
                    <a:pt x="126" y="393"/>
                  </a:lnTo>
                  <a:lnTo>
                    <a:pt x="165" y="405"/>
                  </a:lnTo>
                  <a:lnTo>
                    <a:pt x="206" y="409"/>
                  </a:lnTo>
                  <a:lnTo>
                    <a:pt x="248" y="405"/>
                  </a:lnTo>
                  <a:lnTo>
                    <a:pt x="285" y="393"/>
                  </a:lnTo>
                  <a:lnTo>
                    <a:pt x="321" y="375"/>
                  </a:lnTo>
                  <a:lnTo>
                    <a:pt x="351" y="349"/>
                  </a:lnTo>
                  <a:lnTo>
                    <a:pt x="375" y="319"/>
                  </a:lnTo>
                  <a:lnTo>
                    <a:pt x="395" y="285"/>
                  </a:lnTo>
                  <a:lnTo>
                    <a:pt x="407" y="246"/>
                  </a:lnTo>
                  <a:lnTo>
                    <a:pt x="411" y="204"/>
                  </a:lnTo>
                  <a:lnTo>
                    <a:pt x="407" y="163"/>
                  </a:lnTo>
                  <a:lnTo>
                    <a:pt x="395" y="124"/>
                  </a:lnTo>
                  <a:lnTo>
                    <a:pt x="375" y="90"/>
                  </a:lnTo>
                  <a:lnTo>
                    <a:pt x="351" y="60"/>
                  </a:lnTo>
                  <a:lnTo>
                    <a:pt x="321" y="34"/>
                  </a:lnTo>
                  <a:lnTo>
                    <a:pt x="285" y="15"/>
                  </a:lnTo>
                  <a:lnTo>
                    <a:pt x="248" y="3"/>
                  </a:lnTo>
                  <a:lnTo>
                    <a:pt x="206" y="0"/>
                  </a:lnTo>
                  <a:lnTo>
                    <a:pt x="165" y="3"/>
                  </a:lnTo>
                  <a:lnTo>
                    <a:pt x="126" y="15"/>
                  </a:lnTo>
                  <a:lnTo>
                    <a:pt x="92" y="34"/>
                  </a:lnTo>
                  <a:lnTo>
                    <a:pt x="60" y="60"/>
                  </a:lnTo>
                  <a:lnTo>
                    <a:pt x="36" y="90"/>
                  </a:lnTo>
                  <a:lnTo>
                    <a:pt x="17" y="124"/>
                  </a:lnTo>
                  <a:lnTo>
                    <a:pt x="5" y="163"/>
                  </a:lnTo>
                  <a:lnTo>
                    <a:pt x="0" y="204"/>
                  </a:lnTo>
                  <a:close/>
                  <a:moveTo>
                    <a:pt x="42" y="204"/>
                  </a:moveTo>
                  <a:lnTo>
                    <a:pt x="47" y="166"/>
                  </a:lnTo>
                  <a:lnTo>
                    <a:pt x="59" y="133"/>
                  </a:lnTo>
                  <a:lnTo>
                    <a:pt x="78" y="102"/>
                  </a:lnTo>
                  <a:lnTo>
                    <a:pt x="104" y="76"/>
                  </a:lnTo>
                  <a:lnTo>
                    <a:pt x="134" y="58"/>
                  </a:lnTo>
                  <a:lnTo>
                    <a:pt x="168" y="45"/>
                  </a:lnTo>
                  <a:lnTo>
                    <a:pt x="206" y="42"/>
                  </a:lnTo>
                  <a:lnTo>
                    <a:pt x="243" y="45"/>
                  </a:lnTo>
                  <a:lnTo>
                    <a:pt x="278" y="58"/>
                  </a:lnTo>
                  <a:lnTo>
                    <a:pt x="308" y="76"/>
                  </a:lnTo>
                  <a:lnTo>
                    <a:pt x="333" y="102"/>
                  </a:lnTo>
                  <a:lnTo>
                    <a:pt x="353" y="133"/>
                  </a:lnTo>
                  <a:lnTo>
                    <a:pt x="365" y="166"/>
                  </a:lnTo>
                  <a:lnTo>
                    <a:pt x="369" y="204"/>
                  </a:lnTo>
                  <a:lnTo>
                    <a:pt x="365" y="241"/>
                  </a:lnTo>
                  <a:lnTo>
                    <a:pt x="353" y="276"/>
                  </a:lnTo>
                  <a:lnTo>
                    <a:pt x="333" y="306"/>
                  </a:lnTo>
                  <a:lnTo>
                    <a:pt x="308" y="331"/>
                  </a:lnTo>
                  <a:lnTo>
                    <a:pt x="278" y="351"/>
                  </a:lnTo>
                  <a:lnTo>
                    <a:pt x="243" y="363"/>
                  </a:lnTo>
                  <a:lnTo>
                    <a:pt x="206" y="367"/>
                  </a:lnTo>
                  <a:lnTo>
                    <a:pt x="168" y="363"/>
                  </a:lnTo>
                  <a:lnTo>
                    <a:pt x="134" y="351"/>
                  </a:lnTo>
                  <a:lnTo>
                    <a:pt x="104" y="331"/>
                  </a:lnTo>
                  <a:lnTo>
                    <a:pt x="78" y="306"/>
                  </a:lnTo>
                  <a:lnTo>
                    <a:pt x="59" y="276"/>
                  </a:lnTo>
                  <a:lnTo>
                    <a:pt x="47" y="241"/>
                  </a:lnTo>
                  <a:lnTo>
                    <a:pt x="42" y="204"/>
                  </a:lnTo>
                  <a:close/>
                </a:path>
              </a:pathLst>
            </a:custGeom>
            <a:solidFill>
              <a:srgbClr val="F8F8F8"/>
            </a:solidFill>
            <a:ln w="19050" cmpd="sng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5" name="Freeform 25"/>
            <p:cNvSpPr>
              <a:spLocks/>
            </p:cNvSpPr>
            <p:nvPr/>
          </p:nvSpPr>
          <p:spPr bwMode="gray">
            <a:xfrm>
              <a:off x="2064" y="3269"/>
              <a:ext cx="141" cy="229"/>
            </a:xfrm>
            <a:custGeom>
              <a:avLst/>
              <a:gdLst>
                <a:gd name="T0" fmla="*/ 32 w 141"/>
                <a:gd name="T1" fmla="*/ 229 h 229"/>
                <a:gd name="T2" fmla="*/ 24 w 141"/>
                <a:gd name="T3" fmla="*/ 229 h 229"/>
                <a:gd name="T4" fmla="*/ 18 w 141"/>
                <a:gd name="T5" fmla="*/ 228 h 229"/>
                <a:gd name="T6" fmla="*/ 12 w 141"/>
                <a:gd name="T7" fmla="*/ 225 h 229"/>
                <a:gd name="T8" fmla="*/ 8 w 141"/>
                <a:gd name="T9" fmla="*/ 222 h 229"/>
                <a:gd name="T10" fmla="*/ 5 w 141"/>
                <a:gd name="T11" fmla="*/ 217 h 229"/>
                <a:gd name="T12" fmla="*/ 3 w 141"/>
                <a:gd name="T13" fmla="*/ 213 h 229"/>
                <a:gd name="T14" fmla="*/ 2 w 141"/>
                <a:gd name="T15" fmla="*/ 207 h 229"/>
                <a:gd name="T16" fmla="*/ 0 w 141"/>
                <a:gd name="T17" fmla="*/ 199 h 229"/>
                <a:gd name="T18" fmla="*/ 2 w 141"/>
                <a:gd name="T19" fmla="*/ 190 h 229"/>
                <a:gd name="T20" fmla="*/ 5 w 141"/>
                <a:gd name="T21" fmla="*/ 181 h 229"/>
                <a:gd name="T22" fmla="*/ 11 w 141"/>
                <a:gd name="T23" fmla="*/ 172 h 229"/>
                <a:gd name="T24" fmla="*/ 18 w 141"/>
                <a:gd name="T25" fmla="*/ 162 h 229"/>
                <a:gd name="T26" fmla="*/ 80 w 141"/>
                <a:gd name="T27" fmla="*/ 88 h 229"/>
                <a:gd name="T28" fmla="*/ 83 w 141"/>
                <a:gd name="T29" fmla="*/ 84 h 229"/>
                <a:gd name="T30" fmla="*/ 86 w 141"/>
                <a:gd name="T31" fmla="*/ 79 h 229"/>
                <a:gd name="T32" fmla="*/ 87 w 141"/>
                <a:gd name="T33" fmla="*/ 73 h 229"/>
                <a:gd name="T34" fmla="*/ 89 w 141"/>
                <a:gd name="T35" fmla="*/ 69 h 229"/>
                <a:gd name="T36" fmla="*/ 87 w 141"/>
                <a:gd name="T37" fmla="*/ 63 h 229"/>
                <a:gd name="T38" fmla="*/ 86 w 141"/>
                <a:gd name="T39" fmla="*/ 58 h 229"/>
                <a:gd name="T40" fmla="*/ 83 w 141"/>
                <a:gd name="T41" fmla="*/ 55 h 229"/>
                <a:gd name="T42" fmla="*/ 78 w 141"/>
                <a:gd name="T43" fmla="*/ 51 h 229"/>
                <a:gd name="T44" fmla="*/ 74 w 141"/>
                <a:gd name="T45" fmla="*/ 49 h 229"/>
                <a:gd name="T46" fmla="*/ 68 w 141"/>
                <a:gd name="T47" fmla="*/ 49 h 229"/>
                <a:gd name="T48" fmla="*/ 63 w 141"/>
                <a:gd name="T49" fmla="*/ 49 h 229"/>
                <a:gd name="T50" fmla="*/ 59 w 141"/>
                <a:gd name="T51" fmla="*/ 51 h 229"/>
                <a:gd name="T52" fmla="*/ 56 w 141"/>
                <a:gd name="T53" fmla="*/ 55 h 229"/>
                <a:gd name="T54" fmla="*/ 53 w 141"/>
                <a:gd name="T55" fmla="*/ 58 h 229"/>
                <a:gd name="T56" fmla="*/ 51 w 141"/>
                <a:gd name="T57" fmla="*/ 64 h 229"/>
                <a:gd name="T58" fmla="*/ 50 w 141"/>
                <a:gd name="T59" fmla="*/ 69 h 229"/>
                <a:gd name="T60" fmla="*/ 51 w 141"/>
                <a:gd name="T61" fmla="*/ 75 h 229"/>
                <a:gd name="T62" fmla="*/ 53 w 141"/>
                <a:gd name="T63" fmla="*/ 81 h 229"/>
                <a:gd name="T64" fmla="*/ 56 w 141"/>
                <a:gd name="T65" fmla="*/ 85 h 229"/>
                <a:gd name="T66" fmla="*/ 62 w 141"/>
                <a:gd name="T67" fmla="*/ 91 h 229"/>
                <a:gd name="T68" fmla="*/ 30 w 141"/>
                <a:gd name="T69" fmla="*/ 129 h 229"/>
                <a:gd name="T70" fmla="*/ 17 w 141"/>
                <a:gd name="T71" fmla="*/ 115 h 229"/>
                <a:gd name="T72" fmla="*/ 9 w 141"/>
                <a:gd name="T73" fmla="*/ 102 h 229"/>
                <a:gd name="T74" fmla="*/ 3 w 141"/>
                <a:gd name="T75" fmla="*/ 87 h 229"/>
                <a:gd name="T76" fmla="*/ 2 w 141"/>
                <a:gd name="T77" fmla="*/ 70 h 229"/>
                <a:gd name="T78" fmla="*/ 5 w 141"/>
                <a:gd name="T79" fmla="*/ 51 h 229"/>
                <a:gd name="T80" fmla="*/ 11 w 141"/>
                <a:gd name="T81" fmla="*/ 34 h 229"/>
                <a:gd name="T82" fmla="*/ 21 w 141"/>
                <a:gd name="T83" fmla="*/ 19 h 229"/>
                <a:gd name="T84" fmla="*/ 35 w 141"/>
                <a:gd name="T85" fmla="*/ 9 h 229"/>
                <a:gd name="T86" fmla="*/ 51 w 141"/>
                <a:gd name="T87" fmla="*/ 1 h 229"/>
                <a:gd name="T88" fmla="*/ 71 w 141"/>
                <a:gd name="T89" fmla="*/ 0 h 229"/>
                <a:gd name="T90" fmla="*/ 89 w 141"/>
                <a:gd name="T91" fmla="*/ 1 h 229"/>
                <a:gd name="T92" fmla="*/ 105 w 141"/>
                <a:gd name="T93" fmla="*/ 7 h 229"/>
                <a:gd name="T94" fmla="*/ 119 w 141"/>
                <a:gd name="T95" fmla="*/ 19 h 229"/>
                <a:gd name="T96" fmla="*/ 129 w 141"/>
                <a:gd name="T97" fmla="*/ 33 h 229"/>
                <a:gd name="T98" fmla="*/ 135 w 141"/>
                <a:gd name="T99" fmla="*/ 49 h 229"/>
                <a:gd name="T100" fmla="*/ 137 w 141"/>
                <a:gd name="T101" fmla="*/ 69 h 229"/>
                <a:gd name="T102" fmla="*/ 134 w 141"/>
                <a:gd name="T103" fmla="*/ 91 h 229"/>
                <a:gd name="T104" fmla="*/ 122 w 141"/>
                <a:gd name="T105" fmla="*/ 115 h 229"/>
                <a:gd name="T106" fmla="*/ 101 w 141"/>
                <a:gd name="T107" fmla="*/ 139 h 229"/>
                <a:gd name="T108" fmla="*/ 99 w 141"/>
                <a:gd name="T109" fmla="*/ 142 h 229"/>
                <a:gd name="T110" fmla="*/ 66 w 141"/>
                <a:gd name="T111" fmla="*/ 177 h 229"/>
                <a:gd name="T112" fmla="*/ 141 w 141"/>
                <a:gd name="T113" fmla="*/ 177 h 229"/>
                <a:gd name="T114" fmla="*/ 141 w 141"/>
                <a:gd name="T115" fmla="*/ 229 h 229"/>
                <a:gd name="T116" fmla="*/ 32 w 141"/>
                <a:gd name="T11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1" h="229">
                  <a:moveTo>
                    <a:pt x="32" y="229"/>
                  </a:moveTo>
                  <a:lnTo>
                    <a:pt x="24" y="229"/>
                  </a:lnTo>
                  <a:lnTo>
                    <a:pt x="18" y="228"/>
                  </a:lnTo>
                  <a:lnTo>
                    <a:pt x="12" y="225"/>
                  </a:lnTo>
                  <a:lnTo>
                    <a:pt x="8" y="222"/>
                  </a:lnTo>
                  <a:lnTo>
                    <a:pt x="5" y="217"/>
                  </a:lnTo>
                  <a:lnTo>
                    <a:pt x="3" y="213"/>
                  </a:lnTo>
                  <a:lnTo>
                    <a:pt x="2" y="207"/>
                  </a:lnTo>
                  <a:lnTo>
                    <a:pt x="0" y="199"/>
                  </a:lnTo>
                  <a:lnTo>
                    <a:pt x="2" y="190"/>
                  </a:lnTo>
                  <a:lnTo>
                    <a:pt x="5" y="181"/>
                  </a:lnTo>
                  <a:lnTo>
                    <a:pt x="11" y="172"/>
                  </a:lnTo>
                  <a:lnTo>
                    <a:pt x="18" y="162"/>
                  </a:lnTo>
                  <a:lnTo>
                    <a:pt x="80" y="88"/>
                  </a:lnTo>
                  <a:lnTo>
                    <a:pt x="83" y="84"/>
                  </a:lnTo>
                  <a:lnTo>
                    <a:pt x="86" y="79"/>
                  </a:lnTo>
                  <a:lnTo>
                    <a:pt x="87" y="73"/>
                  </a:lnTo>
                  <a:lnTo>
                    <a:pt x="89" y="69"/>
                  </a:lnTo>
                  <a:lnTo>
                    <a:pt x="87" y="63"/>
                  </a:lnTo>
                  <a:lnTo>
                    <a:pt x="86" y="58"/>
                  </a:lnTo>
                  <a:lnTo>
                    <a:pt x="83" y="55"/>
                  </a:lnTo>
                  <a:lnTo>
                    <a:pt x="78" y="51"/>
                  </a:lnTo>
                  <a:lnTo>
                    <a:pt x="74" y="49"/>
                  </a:lnTo>
                  <a:lnTo>
                    <a:pt x="68" y="49"/>
                  </a:lnTo>
                  <a:lnTo>
                    <a:pt x="63" y="49"/>
                  </a:lnTo>
                  <a:lnTo>
                    <a:pt x="59" y="51"/>
                  </a:lnTo>
                  <a:lnTo>
                    <a:pt x="56" y="55"/>
                  </a:lnTo>
                  <a:lnTo>
                    <a:pt x="53" y="58"/>
                  </a:lnTo>
                  <a:lnTo>
                    <a:pt x="51" y="64"/>
                  </a:lnTo>
                  <a:lnTo>
                    <a:pt x="50" y="69"/>
                  </a:lnTo>
                  <a:lnTo>
                    <a:pt x="51" y="75"/>
                  </a:lnTo>
                  <a:lnTo>
                    <a:pt x="53" y="81"/>
                  </a:lnTo>
                  <a:lnTo>
                    <a:pt x="56" y="85"/>
                  </a:lnTo>
                  <a:lnTo>
                    <a:pt x="62" y="91"/>
                  </a:lnTo>
                  <a:lnTo>
                    <a:pt x="30" y="129"/>
                  </a:lnTo>
                  <a:lnTo>
                    <a:pt x="17" y="115"/>
                  </a:lnTo>
                  <a:lnTo>
                    <a:pt x="9" y="102"/>
                  </a:lnTo>
                  <a:lnTo>
                    <a:pt x="3" y="87"/>
                  </a:lnTo>
                  <a:lnTo>
                    <a:pt x="2" y="70"/>
                  </a:lnTo>
                  <a:lnTo>
                    <a:pt x="5" y="51"/>
                  </a:lnTo>
                  <a:lnTo>
                    <a:pt x="11" y="34"/>
                  </a:lnTo>
                  <a:lnTo>
                    <a:pt x="21" y="19"/>
                  </a:lnTo>
                  <a:lnTo>
                    <a:pt x="35" y="9"/>
                  </a:lnTo>
                  <a:lnTo>
                    <a:pt x="51" y="1"/>
                  </a:lnTo>
                  <a:lnTo>
                    <a:pt x="71" y="0"/>
                  </a:lnTo>
                  <a:lnTo>
                    <a:pt x="89" y="1"/>
                  </a:lnTo>
                  <a:lnTo>
                    <a:pt x="105" y="7"/>
                  </a:lnTo>
                  <a:lnTo>
                    <a:pt x="119" y="19"/>
                  </a:lnTo>
                  <a:lnTo>
                    <a:pt x="129" y="33"/>
                  </a:lnTo>
                  <a:lnTo>
                    <a:pt x="135" y="49"/>
                  </a:lnTo>
                  <a:lnTo>
                    <a:pt x="137" y="69"/>
                  </a:lnTo>
                  <a:lnTo>
                    <a:pt x="134" y="91"/>
                  </a:lnTo>
                  <a:lnTo>
                    <a:pt x="122" y="115"/>
                  </a:lnTo>
                  <a:lnTo>
                    <a:pt x="101" y="139"/>
                  </a:lnTo>
                  <a:lnTo>
                    <a:pt x="99" y="142"/>
                  </a:lnTo>
                  <a:lnTo>
                    <a:pt x="66" y="177"/>
                  </a:lnTo>
                  <a:lnTo>
                    <a:pt x="141" y="177"/>
                  </a:lnTo>
                  <a:lnTo>
                    <a:pt x="141" y="229"/>
                  </a:lnTo>
                  <a:lnTo>
                    <a:pt x="32" y="229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6" name="Freeform 26"/>
            <p:cNvSpPr>
              <a:spLocks/>
            </p:cNvSpPr>
            <p:nvPr/>
          </p:nvSpPr>
          <p:spPr bwMode="gray">
            <a:xfrm>
              <a:off x="1946" y="3333"/>
              <a:ext cx="102" cy="113"/>
            </a:xfrm>
            <a:custGeom>
              <a:avLst/>
              <a:gdLst>
                <a:gd name="T0" fmla="*/ 0 w 102"/>
                <a:gd name="T1" fmla="*/ 113 h 113"/>
                <a:gd name="T2" fmla="*/ 33 w 102"/>
                <a:gd name="T3" fmla="*/ 54 h 113"/>
                <a:gd name="T4" fmla="*/ 3 w 102"/>
                <a:gd name="T5" fmla="*/ 0 h 113"/>
                <a:gd name="T6" fmla="*/ 33 w 102"/>
                <a:gd name="T7" fmla="*/ 0 h 113"/>
                <a:gd name="T8" fmla="*/ 51 w 102"/>
                <a:gd name="T9" fmla="*/ 33 h 113"/>
                <a:gd name="T10" fmla="*/ 70 w 102"/>
                <a:gd name="T11" fmla="*/ 0 h 113"/>
                <a:gd name="T12" fmla="*/ 99 w 102"/>
                <a:gd name="T13" fmla="*/ 0 h 113"/>
                <a:gd name="T14" fmla="*/ 69 w 102"/>
                <a:gd name="T15" fmla="*/ 54 h 113"/>
                <a:gd name="T16" fmla="*/ 102 w 102"/>
                <a:gd name="T17" fmla="*/ 113 h 113"/>
                <a:gd name="T18" fmla="*/ 72 w 102"/>
                <a:gd name="T19" fmla="*/ 113 h 113"/>
                <a:gd name="T20" fmla="*/ 51 w 102"/>
                <a:gd name="T21" fmla="*/ 75 h 113"/>
                <a:gd name="T22" fmla="*/ 30 w 102"/>
                <a:gd name="T23" fmla="*/ 113 h 113"/>
                <a:gd name="T24" fmla="*/ 0 w 102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13">
                  <a:moveTo>
                    <a:pt x="0" y="113"/>
                  </a:moveTo>
                  <a:lnTo>
                    <a:pt x="33" y="54"/>
                  </a:lnTo>
                  <a:lnTo>
                    <a:pt x="3" y="0"/>
                  </a:lnTo>
                  <a:lnTo>
                    <a:pt x="33" y="0"/>
                  </a:lnTo>
                  <a:lnTo>
                    <a:pt x="51" y="33"/>
                  </a:lnTo>
                  <a:lnTo>
                    <a:pt x="70" y="0"/>
                  </a:lnTo>
                  <a:lnTo>
                    <a:pt x="99" y="0"/>
                  </a:lnTo>
                  <a:lnTo>
                    <a:pt x="69" y="54"/>
                  </a:lnTo>
                  <a:lnTo>
                    <a:pt x="102" y="113"/>
                  </a:lnTo>
                  <a:lnTo>
                    <a:pt x="72" y="113"/>
                  </a:lnTo>
                  <a:lnTo>
                    <a:pt x="51" y="75"/>
                  </a:lnTo>
                  <a:lnTo>
                    <a:pt x="3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47" name="Group 27"/>
          <p:cNvGrpSpPr>
            <a:grpSpLocks/>
          </p:cNvGrpSpPr>
          <p:nvPr/>
        </p:nvGrpSpPr>
        <p:grpSpPr bwMode="auto">
          <a:xfrm>
            <a:off x="4648200" y="1913340"/>
            <a:ext cx="608284" cy="608284"/>
            <a:chOff x="3349" y="3250"/>
            <a:chExt cx="380" cy="380"/>
          </a:xfrm>
        </p:grpSpPr>
        <p:sp>
          <p:nvSpPr>
            <p:cNvPr id="30748" name="Freeform 28"/>
            <p:cNvSpPr>
              <a:spLocks/>
            </p:cNvSpPr>
            <p:nvPr/>
          </p:nvSpPr>
          <p:spPr bwMode="gray">
            <a:xfrm>
              <a:off x="3349" y="3250"/>
              <a:ext cx="380" cy="190"/>
            </a:xfrm>
            <a:custGeom>
              <a:avLst/>
              <a:gdLst>
                <a:gd name="T0" fmla="*/ 204 w 409"/>
                <a:gd name="T1" fmla="*/ 0 h 207"/>
                <a:gd name="T2" fmla="*/ 246 w 409"/>
                <a:gd name="T3" fmla="*/ 5 h 207"/>
                <a:gd name="T4" fmla="*/ 285 w 409"/>
                <a:gd name="T5" fmla="*/ 17 h 207"/>
                <a:gd name="T6" fmla="*/ 319 w 409"/>
                <a:gd name="T7" fmla="*/ 36 h 207"/>
                <a:gd name="T8" fmla="*/ 349 w 409"/>
                <a:gd name="T9" fmla="*/ 60 h 207"/>
                <a:gd name="T10" fmla="*/ 375 w 409"/>
                <a:gd name="T11" fmla="*/ 92 h 207"/>
                <a:gd name="T12" fmla="*/ 393 w 409"/>
                <a:gd name="T13" fmla="*/ 126 h 207"/>
                <a:gd name="T14" fmla="*/ 405 w 409"/>
                <a:gd name="T15" fmla="*/ 164 h 207"/>
                <a:gd name="T16" fmla="*/ 409 w 409"/>
                <a:gd name="T17" fmla="*/ 206 h 207"/>
                <a:gd name="T18" fmla="*/ 409 w 409"/>
                <a:gd name="T19" fmla="*/ 207 h 207"/>
                <a:gd name="T20" fmla="*/ 409 w 409"/>
                <a:gd name="T21" fmla="*/ 207 h 207"/>
                <a:gd name="T22" fmla="*/ 358 w 409"/>
                <a:gd name="T23" fmla="*/ 207 h 207"/>
                <a:gd name="T24" fmla="*/ 270 w 409"/>
                <a:gd name="T25" fmla="*/ 69 h 207"/>
                <a:gd name="T26" fmla="*/ 270 w 409"/>
                <a:gd name="T27" fmla="*/ 108 h 207"/>
                <a:gd name="T28" fmla="*/ 204 w 409"/>
                <a:gd name="T29" fmla="*/ 108 h 207"/>
                <a:gd name="T30" fmla="*/ 204 w 409"/>
                <a:gd name="T31" fmla="*/ 42 h 207"/>
                <a:gd name="T32" fmla="*/ 168 w 409"/>
                <a:gd name="T33" fmla="*/ 47 h 207"/>
                <a:gd name="T34" fmla="*/ 133 w 409"/>
                <a:gd name="T35" fmla="*/ 59 h 207"/>
                <a:gd name="T36" fmla="*/ 102 w 409"/>
                <a:gd name="T37" fmla="*/ 78 h 207"/>
                <a:gd name="T38" fmla="*/ 78 w 409"/>
                <a:gd name="T39" fmla="*/ 104 h 207"/>
                <a:gd name="T40" fmla="*/ 58 w 409"/>
                <a:gd name="T41" fmla="*/ 134 h 207"/>
                <a:gd name="T42" fmla="*/ 46 w 409"/>
                <a:gd name="T43" fmla="*/ 168 h 207"/>
                <a:gd name="T44" fmla="*/ 42 w 409"/>
                <a:gd name="T45" fmla="*/ 206 h 207"/>
                <a:gd name="T46" fmla="*/ 42 w 409"/>
                <a:gd name="T47" fmla="*/ 207 h 207"/>
                <a:gd name="T48" fmla="*/ 42 w 409"/>
                <a:gd name="T49" fmla="*/ 207 h 207"/>
                <a:gd name="T50" fmla="*/ 0 w 409"/>
                <a:gd name="T51" fmla="*/ 207 h 207"/>
                <a:gd name="T52" fmla="*/ 0 w 409"/>
                <a:gd name="T53" fmla="*/ 207 h 207"/>
                <a:gd name="T54" fmla="*/ 0 w 409"/>
                <a:gd name="T55" fmla="*/ 206 h 207"/>
                <a:gd name="T56" fmla="*/ 3 w 409"/>
                <a:gd name="T57" fmla="*/ 164 h 207"/>
                <a:gd name="T58" fmla="*/ 15 w 409"/>
                <a:gd name="T59" fmla="*/ 126 h 207"/>
                <a:gd name="T60" fmla="*/ 34 w 409"/>
                <a:gd name="T61" fmla="*/ 92 h 207"/>
                <a:gd name="T62" fmla="*/ 60 w 409"/>
                <a:gd name="T63" fmla="*/ 60 h 207"/>
                <a:gd name="T64" fmla="*/ 90 w 409"/>
                <a:gd name="T65" fmla="*/ 36 h 207"/>
                <a:gd name="T66" fmla="*/ 124 w 409"/>
                <a:gd name="T67" fmla="*/ 17 h 207"/>
                <a:gd name="T68" fmla="*/ 163 w 409"/>
                <a:gd name="T69" fmla="*/ 5 h 207"/>
                <a:gd name="T70" fmla="*/ 204 w 409"/>
                <a:gd name="T71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9" h="207">
                  <a:moveTo>
                    <a:pt x="204" y="0"/>
                  </a:moveTo>
                  <a:lnTo>
                    <a:pt x="246" y="5"/>
                  </a:lnTo>
                  <a:lnTo>
                    <a:pt x="285" y="17"/>
                  </a:lnTo>
                  <a:lnTo>
                    <a:pt x="319" y="36"/>
                  </a:lnTo>
                  <a:lnTo>
                    <a:pt x="349" y="60"/>
                  </a:lnTo>
                  <a:lnTo>
                    <a:pt x="375" y="92"/>
                  </a:lnTo>
                  <a:lnTo>
                    <a:pt x="393" y="126"/>
                  </a:lnTo>
                  <a:lnTo>
                    <a:pt x="405" y="164"/>
                  </a:lnTo>
                  <a:lnTo>
                    <a:pt x="409" y="206"/>
                  </a:lnTo>
                  <a:lnTo>
                    <a:pt x="409" y="207"/>
                  </a:lnTo>
                  <a:lnTo>
                    <a:pt x="409" y="207"/>
                  </a:lnTo>
                  <a:lnTo>
                    <a:pt x="358" y="207"/>
                  </a:lnTo>
                  <a:lnTo>
                    <a:pt x="270" y="69"/>
                  </a:lnTo>
                  <a:lnTo>
                    <a:pt x="270" y="108"/>
                  </a:lnTo>
                  <a:lnTo>
                    <a:pt x="204" y="108"/>
                  </a:lnTo>
                  <a:lnTo>
                    <a:pt x="204" y="42"/>
                  </a:lnTo>
                  <a:lnTo>
                    <a:pt x="168" y="47"/>
                  </a:lnTo>
                  <a:lnTo>
                    <a:pt x="133" y="59"/>
                  </a:lnTo>
                  <a:lnTo>
                    <a:pt x="102" y="78"/>
                  </a:lnTo>
                  <a:lnTo>
                    <a:pt x="78" y="104"/>
                  </a:lnTo>
                  <a:lnTo>
                    <a:pt x="58" y="134"/>
                  </a:lnTo>
                  <a:lnTo>
                    <a:pt x="46" y="168"/>
                  </a:lnTo>
                  <a:lnTo>
                    <a:pt x="42" y="206"/>
                  </a:lnTo>
                  <a:lnTo>
                    <a:pt x="42" y="207"/>
                  </a:lnTo>
                  <a:lnTo>
                    <a:pt x="42" y="207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0" y="206"/>
                  </a:lnTo>
                  <a:lnTo>
                    <a:pt x="3" y="164"/>
                  </a:lnTo>
                  <a:lnTo>
                    <a:pt x="15" y="126"/>
                  </a:lnTo>
                  <a:lnTo>
                    <a:pt x="34" y="92"/>
                  </a:lnTo>
                  <a:lnTo>
                    <a:pt x="60" y="60"/>
                  </a:lnTo>
                  <a:lnTo>
                    <a:pt x="90" y="36"/>
                  </a:lnTo>
                  <a:lnTo>
                    <a:pt x="124" y="17"/>
                  </a:lnTo>
                  <a:lnTo>
                    <a:pt x="163" y="5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9" name="Freeform 29"/>
            <p:cNvSpPr>
              <a:spLocks/>
            </p:cNvSpPr>
            <p:nvPr/>
          </p:nvSpPr>
          <p:spPr bwMode="gray">
            <a:xfrm>
              <a:off x="3396" y="3313"/>
              <a:ext cx="143" cy="254"/>
            </a:xfrm>
            <a:custGeom>
              <a:avLst/>
              <a:gdLst>
                <a:gd name="T0" fmla="*/ 88 w 153"/>
                <a:gd name="T1" fmla="*/ 276 h 276"/>
                <a:gd name="T2" fmla="*/ 88 w 153"/>
                <a:gd name="T3" fmla="*/ 237 h 276"/>
                <a:gd name="T4" fmla="*/ 153 w 153"/>
                <a:gd name="T5" fmla="*/ 237 h 276"/>
                <a:gd name="T6" fmla="*/ 153 w 153"/>
                <a:gd name="T7" fmla="*/ 39 h 276"/>
                <a:gd name="T8" fmla="*/ 88 w 153"/>
                <a:gd name="T9" fmla="*/ 39 h 276"/>
                <a:gd name="T10" fmla="*/ 88 w 153"/>
                <a:gd name="T11" fmla="*/ 0 h 276"/>
                <a:gd name="T12" fmla="*/ 0 w 153"/>
                <a:gd name="T13" fmla="*/ 138 h 276"/>
                <a:gd name="T14" fmla="*/ 88 w 153"/>
                <a:gd name="T15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276">
                  <a:moveTo>
                    <a:pt x="88" y="276"/>
                  </a:moveTo>
                  <a:lnTo>
                    <a:pt x="88" y="237"/>
                  </a:lnTo>
                  <a:lnTo>
                    <a:pt x="153" y="237"/>
                  </a:lnTo>
                  <a:lnTo>
                    <a:pt x="153" y="39"/>
                  </a:lnTo>
                  <a:lnTo>
                    <a:pt x="88" y="39"/>
                  </a:lnTo>
                  <a:lnTo>
                    <a:pt x="88" y="0"/>
                  </a:lnTo>
                  <a:lnTo>
                    <a:pt x="0" y="138"/>
                  </a:lnTo>
                  <a:lnTo>
                    <a:pt x="88" y="276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0" name="Freeform 30"/>
            <p:cNvSpPr>
              <a:spLocks/>
            </p:cNvSpPr>
            <p:nvPr/>
          </p:nvSpPr>
          <p:spPr bwMode="gray">
            <a:xfrm>
              <a:off x="3349" y="3440"/>
              <a:ext cx="380" cy="190"/>
            </a:xfrm>
            <a:custGeom>
              <a:avLst/>
              <a:gdLst>
                <a:gd name="T0" fmla="*/ 204 w 409"/>
                <a:gd name="T1" fmla="*/ 207 h 207"/>
                <a:gd name="T2" fmla="*/ 246 w 409"/>
                <a:gd name="T3" fmla="*/ 203 h 207"/>
                <a:gd name="T4" fmla="*/ 285 w 409"/>
                <a:gd name="T5" fmla="*/ 191 h 207"/>
                <a:gd name="T6" fmla="*/ 319 w 409"/>
                <a:gd name="T7" fmla="*/ 173 h 207"/>
                <a:gd name="T8" fmla="*/ 349 w 409"/>
                <a:gd name="T9" fmla="*/ 147 h 207"/>
                <a:gd name="T10" fmla="*/ 375 w 409"/>
                <a:gd name="T11" fmla="*/ 117 h 207"/>
                <a:gd name="T12" fmla="*/ 393 w 409"/>
                <a:gd name="T13" fmla="*/ 83 h 207"/>
                <a:gd name="T14" fmla="*/ 405 w 409"/>
                <a:gd name="T15" fmla="*/ 44 h 207"/>
                <a:gd name="T16" fmla="*/ 409 w 409"/>
                <a:gd name="T17" fmla="*/ 2 h 207"/>
                <a:gd name="T18" fmla="*/ 409 w 409"/>
                <a:gd name="T19" fmla="*/ 2 h 207"/>
                <a:gd name="T20" fmla="*/ 409 w 409"/>
                <a:gd name="T21" fmla="*/ 0 h 207"/>
                <a:gd name="T22" fmla="*/ 358 w 409"/>
                <a:gd name="T23" fmla="*/ 0 h 207"/>
                <a:gd name="T24" fmla="*/ 270 w 409"/>
                <a:gd name="T25" fmla="*/ 138 h 207"/>
                <a:gd name="T26" fmla="*/ 270 w 409"/>
                <a:gd name="T27" fmla="*/ 99 h 207"/>
                <a:gd name="T28" fmla="*/ 204 w 409"/>
                <a:gd name="T29" fmla="*/ 99 h 207"/>
                <a:gd name="T30" fmla="*/ 204 w 409"/>
                <a:gd name="T31" fmla="*/ 165 h 207"/>
                <a:gd name="T32" fmla="*/ 168 w 409"/>
                <a:gd name="T33" fmla="*/ 161 h 207"/>
                <a:gd name="T34" fmla="*/ 133 w 409"/>
                <a:gd name="T35" fmla="*/ 149 h 207"/>
                <a:gd name="T36" fmla="*/ 102 w 409"/>
                <a:gd name="T37" fmla="*/ 129 h 207"/>
                <a:gd name="T38" fmla="*/ 78 w 409"/>
                <a:gd name="T39" fmla="*/ 104 h 207"/>
                <a:gd name="T40" fmla="*/ 58 w 409"/>
                <a:gd name="T41" fmla="*/ 74 h 207"/>
                <a:gd name="T42" fmla="*/ 46 w 409"/>
                <a:gd name="T43" fmla="*/ 39 h 207"/>
                <a:gd name="T44" fmla="*/ 42 w 409"/>
                <a:gd name="T45" fmla="*/ 2 h 207"/>
                <a:gd name="T46" fmla="*/ 42 w 409"/>
                <a:gd name="T47" fmla="*/ 2 h 207"/>
                <a:gd name="T48" fmla="*/ 42 w 409"/>
                <a:gd name="T49" fmla="*/ 0 h 207"/>
                <a:gd name="T50" fmla="*/ 0 w 409"/>
                <a:gd name="T51" fmla="*/ 0 h 207"/>
                <a:gd name="T52" fmla="*/ 0 w 409"/>
                <a:gd name="T53" fmla="*/ 2 h 207"/>
                <a:gd name="T54" fmla="*/ 0 w 409"/>
                <a:gd name="T55" fmla="*/ 2 h 207"/>
                <a:gd name="T56" fmla="*/ 3 w 409"/>
                <a:gd name="T57" fmla="*/ 44 h 207"/>
                <a:gd name="T58" fmla="*/ 15 w 409"/>
                <a:gd name="T59" fmla="*/ 83 h 207"/>
                <a:gd name="T60" fmla="*/ 34 w 409"/>
                <a:gd name="T61" fmla="*/ 117 h 207"/>
                <a:gd name="T62" fmla="*/ 60 w 409"/>
                <a:gd name="T63" fmla="*/ 147 h 207"/>
                <a:gd name="T64" fmla="*/ 90 w 409"/>
                <a:gd name="T65" fmla="*/ 173 h 207"/>
                <a:gd name="T66" fmla="*/ 124 w 409"/>
                <a:gd name="T67" fmla="*/ 191 h 207"/>
                <a:gd name="T68" fmla="*/ 163 w 409"/>
                <a:gd name="T69" fmla="*/ 203 h 207"/>
                <a:gd name="T70" fmla="*/ 204 w 409"/>
                <a:gd name="T71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9" h="207">
                  <a:moveTo>
                    <a:pt x="204" y="207"/>
                  </a:moveTo>
                  <a:lnTo>
                    <a:pt x="246" y="203"/>
                  </a:lnTo>
                  <a:lnTo>
                    <a:pt x="285" y="191"/>
                  </a:lnTo>
                  <a:lnTo>
                    <a:pt x="319" y="173"/>
                  </a:lnTo>
                  <a:lnTo>
                    <a:pt x="349" y="147"/>
                  </a:lnTo>
                  <a:lnTo>
                    <a:pt x="375" y="117"/>
                  </a:lnTo>
                  <a:lnTo>
                    <a:pt x="393" y="83"/>
                  </a:lnTo>
                  <a:lnTo>
                    <a:pt x="405" y="44"/>
                  </a:lnTo>
                  <a:lnTo>
                    <a:pt x="409" y="2"/>
                  </a:lnTo>
                  <a:lnTo>
                    <a:pt x="409" y="2"/>
                  </a:lnTo>
                  <a:lnTo>
                    <a:pt x="409" y="0"/>
                  </a:lnTo>
                  <a:lnTo>
                    <a:pt x="358" y="0"/>
                  </a:lnTo>
                  <a:lnTo>
                    <a:pt x="270" y="138"/>
                  </a:lnTo>
                  <a:lnTo>
                    <a:pt x="270" y="99"/>
                  </a:lnTo>
                  <a:lnTo>
                    <a:pt x="204" y="99"/>
                  </a:lnTo>
                  <a:lnTo>
                    <a:pt x="204" y="165"/>
                  </a:lnTo>
                  <a:lnTo>
                    <a:pt x="168" y="161"/>
                  </a:lnTo>
                  <a:lnTo>
                    <a:pt x="133" y="149"/>
                  </a:lnTo>
                  <a:lnTo>
                    <a:pt x="102" y="129"/>
                  </a:lnTo>
                  <a:lnTo>
                    <a:pt x="78" y="104"/>
                  </a:lnTo>
                  <a:lnTo>
                    <a:pt x="58" y="74"/>
                  </a:lnTo>
                  <a:lnTo>
                    <a:pt x="46" y="39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44"/>
                  </a:lnTo>
                  <a:lnTo>
                    <a:pt x="15" y="83"/>
                  </a:lnTo>
                  <a:lnTo>
                    <a:pt x="34" y="117"/>
                  </a:lnTo>
                  <a:lnTo>
                    <a:pt x="60" y="147"/>
                  </a:lnTo>
                  <a:lnTo>
                    <a:pt x="90" y="173"/>
                  </a:lnTo>
                  <a:lnTo>
                    <a:pt x="124" y="191"/>
                  </a:lnTo>
                  <a:lnTo>
                    <a:pt x="163" y="203"/>
                  </a:lnTo>
                  <a:lnTo>
                    <a:pt x="204" y="207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51" name="Text Box 31"/>
          <p:cNvSpPr txBox="1">
            <a:spLocks noChangeArrowheads="1"/>
          </p:cNvSpPr>
          <p:nvPr/>
        </p:nvSpPr>
        <p:spPr bwMode="black">
          <a:xfrm>
            <a:off x="152400" y="685800"/>
            <a:ext cx="8763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tiềm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QP-AN;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ổn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trật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an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Q.tế</a:t>
            </a:r>
            <a:r>
              <a:rPr lang="en-US" sz="20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30752" name="Group 32"/>
          <p:cNvGrpSpPr>
            <a:grpSpLocks/>
          </p:cNvGrpSpPr>
          <p:nvPr/>
        </p:nvGrpSpPr>
        <p:grpSpPr bwMode="auto">
          <a:xfrm>
            <a:off x="3709988" y="2730500"/>
            <a:ext cx="1660525" cy="1612900"/>
            <a:chOff x="2457" y="2000"/>
            <a:chExt cx="901" cy="888"/>
          </a:xfrm>
        </p:grpSpPr>
        <p:pic>
          <p:nvPicPr>
            <p:cNvPr id="30753" name="Picture 33" descr="circuler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457" y="2000"/>
              <a:ext cx="901" cy="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54" name="Oval 34"/>
            <p:cNvSpPr>
              <a:spLocks noChangeArrowheads="1"/>
            </p:cNvSpPr>
            <p:nvPr/>
          </p:nvSpPr>
          <p:spPr bwMode="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FFF99">
                    <a:gamma/>
                    <a:shade val="26275"/>
                    <a:invGamma/>
                    <a:alpha val="89999"/>
                  </a:srgbClr>
                </a:gs>
                <a:gs pos="50000">
                  <a:srgbClr val="FFFF99">
                    <a:alpha val="45000"/>
                  </a:srgbClr>
                </a:gs>
                <a:gs pos="100000">
                  <a:srgbClr val="FFFF99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57150" algn="ctr">
              <a:solidFill>
                <a:srgbClr val="F8F8F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Freeform 35"/>
            <p:cNvSpPr>
              <a:spLocks/>
            </p:cNvSpPr>
            <p:nvPr/>
          </p:nvSpPr>
          <p:spPr bwMode="gray">
            <a:xfrm>
              <a:off x="2550" y="2018"/>
              <a:ext cx="703" cy="308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E2E1B7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56" name="Group 36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30757" name="Group 3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30758" name="AutoShape 38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59" name="AutoShape 39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0" name="AutoShape 40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1" name="AutoShape 4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762" name="Group 4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30763" name="AutoShape 43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4" name="AutoShape 44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5" name="AutoShape 45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6" name="AutoShape 46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" name="TextBox 2"/>
          <p:cNvSpPr txBox="1"/>
          <p:nvPr/>
        </p:nvSpPr>
        <p:spPr>
          <a:xfrm>
            <a:off x="988506" y="147935"/>
            <a:ext cx="67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Ba, </a:t>
            </a:r>
            <a:r>
              <a:rPr lang="en-US" sz="2400" b="1" i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4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an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ninh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4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9600" y="5489549"/>
            <a:ext cx="7315200" cy="75570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3840" y="5486400"/>
            <a:ext cx="7297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CC"/>
              </a:buCl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hủ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 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45EF-E07F-4B20-9291-01D8DFD033E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0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AutoShape 3"/>
          <p:cNvSpPr>
            <a:spLocks noChangeArrowheads="1"/>
          </p:cNvSpPr>
          <p:nvPr/>
        </p:nvSpPr>
        <p:spPr bwMode="gray">
          <a:xfrm>
            <a:off x="0" y="2683669"/>
            <a:ext cx="4169353" cy="3794125"/>
          </a:xfrm>
          <a:custGeom>
            <a:avLst/>
            <a:gdLst>
              <a:gd name="G0" fmla="+- 6050 0 0"/>
              <a:gd name="G1" fmla="+- 11775378 0 0"/>
              <a:gd name="G2" fmla="+- 0 0 11775378"/>
              <a:gd name="T0" fmla="*/ 0 256 1"/>
              <a:gd name="T1" fmla="*/ 180 256 1"/>
              <a:gd name="G3" fmla="+- 11775378 T0 T1"/>
              <a:gd name="T2" fmla="*/ 0 256 1"/>
              <a:gd name="T3" fmla="*/ 90 256 1"/>
              <a:gd name="G4" fmla="+- 11775378 T2 T3"/>
              <a:gd name="G5" fmla="*/ G4 2 1"/>
              <a:gd name="T4" fmla="*/ 90 256 1"/>
              <a:gd name="T5" fmla="*/ 0 256 1"/>
              <a:gd name="G6" fmla="+- 11775378 T4 T5"/>
              <a:gd name="G7" fmla="*/ G6 2 1"/>
              <a:gd name="G8" fmla="abs 11775378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050"/>
              <a:gd name="G18" fmla="*/ 6050 1 2"/>
              <a:gd name="G19" fmla="+- G18 5400 0"/>
              <a:gd name="G20" fmla="cos G19 11775378"/>
              <a:gd name="G21" fmla="sin G19 11775378"/>
              <a:gd name="G22" fmla="+- G20 10800 0"/>
              <a:gd name="G23" fmla="+- G21 10800 0"/>
              <a:gd name="G24" fmla="+- 10800 0 G20"/>
              <a:gd name="G25" fmla="+- 6050 10800 0"/>
              <a:gd name="G26" fmla="?: G9 G17 G25"/>
              <a:gd name="G27" fmla="?: G9 0 21600"/>
              <a:gd name="G28" fmla="cos 10800 11775378"/>
              <a:gd name="G29" fmla="sin 10800 11775378"/>
              <a:gd name="G30" fmla="sin 6050 11775378"/>
              <a:gd name="G31" fmla="+- G28 10800 0"/>
              <a:gd name="G32" fmla="+- G29 10800 0"/>
              <a:gd name="G33" fmla="+- G30 10800 0"/>
              <a:gd name="G34" fmla="?: G4 0 G31"/>
              <a:gd name="G35" fmla="?: 11775378 G34 0"/>
              <a:gd name="G36" fmla="?: G6 G35 G31"/>
              <a:gd name="G37" fmla="+- 21600 0 G36"/>
              <a:gd name="G38" fmla="?: G4 0 G33"/>
              <a:gd name="G39" fmla="?: 11775378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375 w 21600"/>
              <a:gd name="T15" fmla="*/ 10847 h 21600"/>
              <a:gd name="T16" fmla="*/ 10800 w 21600"/>
              <a:gd name="T17" fmla="*/ 4750 h 21600"/>
              <a:gd name="T18" fmla="*/ 19225 w 21600"/>
              <a:gd name="T19" fmla="*/ 108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4750" y="10833"/>
                </a:moveTo>
                <a:cubicBezTo>
                  <a:pt x="4750" y="10822"/>
                  <a:pt x="4750" y="10811"/>
                  <a:pt x="4750" y="10800"/>
                </a:cubicBezTo>
                <a:cubicBezTo>
                  <a:pt x="4750" y="7458"/>
                  <a:pt x="7458" y="4750"/>
                  <a:pt x="10800" y="4750"/>
                </a:cubicBezTo>
                <a:cubicBezTo>
                  <a:pt x="14141" y="4750"/>
                  <a:pt x="16850" y="7458"/>
                  <a:pt x="16850" y="10800"/>
                </a:cubicBezTo>
                <a:cubicBezTo>
                  <a:pt x="16850" y="10811"/>
                  <a:pt x="16849" y="10822"/>
                  <a:pt x="16849" y="10833"/>
                </a:cubicBezTo>
                <a:lnTo>
                  <a:pt x="21599" y="10860"/>
                </a:lnTo>
                <a:cubicBezTo>
                  <a:pt x="21599" y="10840"/>
                  <a:pt x="21600" y="10820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20"/>
                  <a:pt x="0" y="10840"/>
                  <a:pt x="0" y="10860"/>
                </a:cubicBezTo>
                <a:close/>
              </a:path>
            </a:pathLst>
          </a:custGeom>
          <a:solidFill>
            <a:srgbClr val="6699FF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6" name="AutoShape 4"/>
          <p:cNvSpPr>
            <a:spLocks noChangeArrowheads="1"/>
          </p:cNvSpPr>
          <p:nvPr/>
        </p:nvSpPr>
        <p:spPr bwMode="grayWhite">
          <a:xfrm>
            <a:off x="556780" y="3282002"/>
            <a:ext cx="3081193" cy="2804102"/>
          </a:xfrm>
          <a:custGeom>
            <a:avLst/>
            <a:gdLst>
              <a:gd name="G0" fmla="+- 6050 0 0"/>
              <a:gd name="G1" fmla="+- 11775378 0 0"/>
              <a:gd name="G2" fmla="+- 0 0 11775378"/>
              <a:gd name="T0" fmla="*/ 0 256 1"/>
              <a:gd name="T1" fmla="*/ 180 256 1"/>
              <a:gd name="G3" fmla="+- 11775378 T0 T1"/>
              <a:gd name="T2" fmla="*/ 0 256 1"/>
              <a:gd name="T3" fmla="*/ 90 256 1"/>
              <a:gd name="G4" fmla="+- 11775378 T2 T3"/>
              <a:gd name="G5" fmla="*/ G4 2 1"/>
              <a:gd name="T4" fmla="*/ 90 256 1"/>
              <a:gd name="T5" fmla="*/ 0 256 1"/>
              <a:gd name="G6" fmla="+- 11775378 T4 T5"/>
              <a:gd name="G7" fmla="*/ G6 2 1"/>
              <a:gd name="G8" fmla="abs 11775378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050"/>
              <a:gd name="G18" fmla="*/ 6050 1 2"/>
              <a:gd name="G19" fmla="+- G18 5400 0"/>
              <a:gd name="G20" fmla="cos G19 11775378"/>
              <a:gd name="G21" fmla="sin G19 11775378"/>
              <a:gd name="G22" fmla="+- G20 10800 0"/>
              <a:gd name="G23" fmla="+- G21 10800 0"/>
              <a:gd name="G24" fmla="+- 10800 0 G20"/>
              <a:gd name="G25" fmla="+- 6050 10800 0"/>
              <a:gd name="G26" fmla="?: G9 G17 G25"/>
              <a:gd name="G27" fmla="?: G9 0 21600"/>
              <a:gd name="G28" fmla="cos 10800 11775378"/>
              <a:gd name="G29" fmla="sin 10800 11775378"/>
              <a:gd name="G30" fmla="sin 6050 11775378"/>
              <a:gd name="G31" fmla="+- G28 10800 0"/>
              <a:gd name="G32" fmla="+- G29 10800 0"/>
              <a:gd name="G33" fmla="+- G30 10800 0"/>
              <a:gd name="G34" fmla="?: G4 0 G31"/>
              <a:gd name="G35" fmla="?: 11775378 G34 0"/>
              <a:gd name="G36" fmla="?: G6 G35 G31"/>
              <a:gd name="G37" fmla="+- 21600 0 G36"/>
              <a:gd name="G38" fmla="?: G4 0 G33"/>
              <a:gd name="G39" fmla="?: 11775378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375 w 21600"/>
              <a:gd name="T15" fmla="*/ 10847 h 21600"/>
              <a:gd name="T16" fmla="*/ 10800 w 21600"/>
              <a:gd name="T17" fmla="*/ 4750 h 21600"/>
              <a:gd name="T18" fmla="*/ 19225 w 21600"/>
              <a:gd name="T19" fmla="*/ 108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4750" y="10833"/>
                </a:moveTo>
                <a:cubicBezTo>
                  <a:pt x="4750" y="10822"/>
                  <a:pt x="4750" y="10811"/>
                  <a:pt x="4750" y="10800"/>
                </a:cubicBezTo>
                <a:cubicBezTo>
                  <a:pt x="4750" y="7458"/>
                  <a:pt x="7458" y="4750"/>
                  <a:pt x="10800" y="4750"/>
                </a:cubicBezTo>
                <a:cubicBezTo>
                  <a:pt x="14141" y="4750"/>
                  <a:pt x="16850" y="7458"/>
                  <a:pt x="16850" y="10800"/>
                </a:cubicBezTo>
                <a:cubicBezTo>
                  <a:pt x="16850" y="10811"/>
                  <a:pt x="16849" y="10822"/>
                  <a:pt x="16849" y="10833"/>
                </a:cubicBezTo>
                <a:lnTo>
                  <a:pt x="21599" y="10860"/>
                </a:lnTo>
                <a:cubicBezTo>
                  <a:pt x="21599" y="10840"/>
                  <a:pt x="21600" y="10820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20"/>
                  <a:pt x="0" y="10840"/>
                  <a:pt x="0" y="10860"/>
                </a:cubicBezTo>
                <a:close/>
              </a:path>
            </a:pathLst>
          </a:custGeom>
          <a:solidFill>
            <a:srgbClr val="CC99FF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AutoShape 5"/>
          <p:cNvSpPr>
            <a:spLocks noChangeArrowheads="1"/>
          </p:cNvSpPr>
          <p:nvPr/>
        </p:nvSpPr>
        <p:spPr bwMode="gray">
          <a:xfrm>
            <a:off x="900690" y="3716698"/>
            <a:ext cx="2275897" cy="2070966"/>
          </a:xfrm>
          <a:custGeom>
            <a:avLst/>
            <a:gdLst>
              <a:gd name="G0" fmla="+- 6050 0 0"/>
              <a:gd name="G1" fmla="+- 11775378 0 0"/>
              <a:gd name="G2" fmla="+- 0 0 11775378"/>
              <a:gd name="T0" fmla="*/ 0 256 1"/>
              <a:gd name="T1" fmla="*/ 180 256 1"/>
              <a:gd name="G3" fmla="+- 11775378 T0 T1"/>
              <a:gd name="T2" fmla="*/ 0 256 1"/>
              <a:gd name="T3" fmla="*/ 90 256 1"/>
              <a:gd name="G4" fmla="+- 11775378 T2 T3"/>
              <a:gd name="G5" fmla="*/ G4 2 1"/>
              <a:gd name="T4" fmla="*/ 90 256 1"/>
              <a:gd name="T5" fmla="*/ 0 256 1"/>
              <a:gd name="G6" fmla="+- 11775378 T4 T5"/>
              <a:gd name="G7" fmla="*/ G6 2 1"/>
              <a:gd name="G8" fmla="abs 11775378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050"/>
              <a:gd name="G18" fmla="*/ 6050 1 2"/>
              <a:gd name="G19" fmla="+- G18 5400 0"/>
              <a:gd name="G20" fmla="cos G19 11775378"/>
              <a:gd name="G21" fmla="sin G19 11775378"/>
              <a:gd name="G22" fmla="+- G20 10800 0"/>
              <a:gd name="G23" fmla="+- G21 10800 0"/>
              <a:gd name="G24" fmla="+- 10800 0 G20"/>
              <a:gd name="G25" fmla="+- 6050 10800 0"/>
              <a:gd name="G26" fmla="?: G9 G17 G25"/>
              <a:gd name="G27" fmla="?: G9 0 21600"/>
              <a:gd name="G28" fmla="cos 10800 11775378"/>
              <a:gd name="G29" fmla="sin 10800 11775378"/>
              <a:gd name="G30" fmla="sin 6050 11775378"/>
              <a:gd name="G31" fmla="+- G28 10800 0"/>
              <a:gd name="G32" fmla="+- G29 10800 0"/>
              <a:gd name="G33" fmla="+- G30 10800 0"/>
              <a:gd name="G34" fmla="?: G4 0 G31"/>
              <a:gd name="G35" fmla="?: 11775378 G34 0"/>
              <a:gd name="G36" fmla="?: G6 G35 G31"/>
              <a:gd name="G37" fmla="+- 21600 0 G36"/>
              <a:gd name="G38" fmla="?: G4 0 G33"/>
              <a:gd name="G39" fmla="?: 11775378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375 w 21600"/>
              <a:gd name="T15" fmla="*/ 10847 h 21600"/>
              <a:gd name="T16" fmla="*/ 10800 w 21600"/>
              <a:gd name="T17" fmla="*/ 4750 h 21600"/>
              <a:gd name="T18" fmla="*/ 19225 w 21600"/>
              <a:gd name="T19" fmla="*/ 108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4750" y="10833"/>
                </a:moveTo>
                <a:cubicBezTo>
                  <a:pt x="4750" y="10822"/>
                  <a:pt x="4750" y="10811"/>
                  <a:pt x="4750" y="10800"/>
                </a:cubicBezTo>
                <a:cubicBezTo>
                  <a:pt x="4750" y="7458"/>
                  <a:pt x="7458" y="4750"/>
                  <a:pt x="10800" y="4750"/>
                </a:cubicBezTo>
                <a:cubicBezTo>
                  <a:pt x="14141" y="4750"/>
                  <a:pt x="16850" y="7458"/>
                  <a:pt x="16850" y="10800"/>
                </a:cubicBezTo>
                <a:cubicBezTo>
                  <a:pt x="16850" y="10811"/>
                  <a:pt x="16849" y="10822"/>
                  <a:pt x="16849" y="10833"/>
                </a:cubicBezTo>
                <a:lnTo>
                  <a:pt x="21599" y="10860"/>
                </a:lnTo>
                <a:cubicBezTo>
                  <a:pt x="21599" y="10840"/>
                  <a:pt x="21600" y="10820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20"/>
                  <a:pt x="0" y="10840"/>
                  <a:pt x="0" y="10860"/>
                </a:cubicBezTo>
                <a:close/>
              </a:path>
            </a:pathLst>
          </a:custGeom>
          <a:solidFill>
            <a:srgbClr val="92D050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8" name="AutoShape 6"/>
          <p:cNvSpPr>
            <a:spLocks noChangeArrowheads="1"/>
          </p:cNvSpPr>
          <p:nvPr/>
        </p:nvSpPr>
        <p:spPr bwMode="gray">
          <a:xfrm>
            <a:off x="1191274" y="4073525"/>
            <a:ext cx="1642341" cy="1492250"/>
          </a:xfrm>
          <a:custGeom>
            <a:avLst/>
            <a:gdLst>
              <a:gd name="G0" fmla="+- 6050 0 0"/>
              <a:gd name="G1" fmla="+- 11775378 0 0"/>
              <a:gd name="G2" fmla="+- 0 0 11775378"/>
              <a:gd name="T0" fmla="*/ 0 256 1"/>
              <a:gd name="T1" fmla="*/ 180 256 1"/>
              <a:gd name="G3" fmla="+- 11775378 T0 T1"/>
              <a:gd name="T2" fmla="*/ 0 256 1"/>
              <a:gd name="T3" fmla="*/ 90 256 1"/>
              <a:gd name="G4" fmla="+- 11775378 T2 T3"/>
              <a:gd name="G5" fmla="*/ G4 2 1"/>
              <a:gd name="T4" fmla="*/ 90 256 1"/>
              <a:gd name="T5" fmla="*/ 0 256 1"/>
              <a:gd name="G6" fmla="+- 11775378 T4 T5"/>
              <a:gd name="G7" fmla="*/ G6 2 1"/>
              <a:gd name="G8" fmla="abs 11775378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050"/>
              <a:gd name="G18" fmla="*/ 6050 1 2"/>
              <a:gd name="G19" fmla="+- G18 5400 0"/>
              <a:gd name="G20" fmla="cos G19 11775378"/>
              <a:gd name="G21" fmla="sin G19 11775378"/>
              <a:gd name="G22" fmla="+- G20 10800 0"/>
              <a:gd name="G23" fmla="+- G21 10800 0"/>
              <a:gd name="G24" fmla="+- 10800 0 G20"/>
              <a:gd name="G25" fmla="+- 6050 10800 0"/>
              <a:gd name="G26" fmla="?: G9 G17 G25"/>
              <a:gd name="G27" fmla="?: G9 0 21600"/>
              <a:gd name="G28" fmla="cos 10800 11775378"/>
              <a:gd name="G29" fmla="sin 10800 11775378"/>
              <a:gd name="G30" fmla="sin 6050 11775378"/>
              <a:gd name="G31" fmla="+- G28 10800 0"/>
              <a:gd name="G32" fmla="+- G29 10800 0"/>
              <a:gd name="G33" fmla="+- G30 10800 0"/>
              <a:gd name="G34" fmla="?: G4 0 G31"/>
              <a:gd name="G35" fmla="?: 11775378 G34 0"/>
              <a:gd name="G36" fmla="?: G6 G35 G31"/>
              <a:gd name="G37" fmla="+- 21600 0 G36"/>
              <a:gd name="G38" fmla="?: G4 0 G33"/>
              <a:gd name="G39" fmla="?: 11775378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375 w 21600"/>
              <a:gd name="T15" fmla="*/ 10847 h 21600"/>
              <a:gd name="T16" fmla="*/ 10800 w 21600"/>
              <a:gd name="T17" fmla="*/ 4750 h 21600"/>
              <a:gd name="T18" fmla="*/ 19225 w 21600"/>
              <a:gd name="T19" fmla="*/ 10847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4750" y="10833"/>
                </a:moveTo>
                <a:cubicBezTo>
                  <a:pt x="4750" y="10822"/>
                  <a:pt x="4750" y="10811"/>
                  <a:pt x="4750" y="10800"/>
                </a:cubicBezTo>
                <a:cubicBezTo>
                  <a:pt x="4750" y="7458"/>
                  <a:pt x="7458" y="4750"/>
                  <a:pt x="10800" y="4750"/>
                </a:cubicBezTo>
                <a:cubicBezTo>
                  <a:pt x="14141" y="4750"/>
                  <a:pt x="16850" y="7458"/>
                  <a:pt x="16850" y="10800"/>
                </a:cubicBezTo>
                <a:cubicBezTo>
                  <a:pt x="16850" y="10811"/>
                  <a:pt x="16849" y="10822"/>
                  <a:pt x="16849" y="10833"/>
                </a:cubicBezTo>
                <a:lnTo>
                  <a:pt x="21599" y="10860"/>
                </a:lnTo>
                <a:cubicBezTo>
                  <a:pt x="21599" y="10840"/>
                  <a:pt x="21600" y="10820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20"/>
                  <a:pt x="0" y="10840"/>
                  <a:pt x="0" y="10860"/>
                </a:cubicBezTo>
                <a:close/>
              </a:path>
            </a:pathLst>
          </a:custGeom>
          <a:solidFill>
            <a:srgbClr val="FFCC00"/>
          </a:solidFill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5959" name="AutoShape 7"/>
          <p:cNvSpPr>
            <a:spLocks/>
          </p:cNvSpPr>
          <p:nvPr/>
        </p:nvSpPr>
        <p:spPr bwMode="auto">
          <a:xfrm>
            <a:off x="4378325" y="4191000"/>
            <a:ext cx="4613275" cy="838200"/>
          </a:xfrm>
          <a:prstGeom prst="accentCallout2">
            <a:avLst>
              <a:gd name="adj1" fmla="val 18750"/>
              <a:gd name="adj2" fmla="val -2421"/>
              <a:gd name="adj3" fmla="val 18750"/>
              <a:gd name="adj4" fmla="val -12097"/>
              <a:gd name="adj5" fmla="val 58331"/>
              <a:gd name="adj6" fmla="val -37317"/>
            </a:avLst>
          </a:prstGeom>
          <a:noFill/>
          <a:ln w="9525">
            <a:solidFill>
              <a:srgbClr val="1C1C1C"/>
            </a:solidFill>
            <a:miter lim="800000"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buClr>
                <a:srgbClr val="800000"/>
              </a:buClr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i="1" u="sng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b="1" i="1" u="sng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trách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gương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thần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hân</a:t>
            </a:r>
            <a:r>
              <a:rPr lang="en-US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 smtClean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b="1" dirty="0">
              <a:solidFill>
                <a:srgbClr val="99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960" name="AutoShape 8"/>
          <p:cNvSpPr>
            <a:spLocks/>
          </p:cNvSpPr>
          <p:nvPr/>
        </p:nvSpPr>
        <p:spPr bwMode="gray">
          <a:xfrm>
            <a:off x="4169352" y="3048000"/>
            <a:ext cx="4974647" cy="1079945"/>
          </a:xfrm>
          <a:prstGeom prst="accentCallout2">
            <a:avLst>
              <a:gd name="adj1" fmla="val 45942"/>
              <a:gd name="adj2" fmla="val -429"/>
              <a:gd name="adj3" fmla="val 18750"/>
              <a:gd name="adj4" fmla="val -13444"/>
              <a:gd name="adj5" fmla="val 92975"/>
              <a:gd name="adj6" fmla="val -54566"/>
            </a:avLst>
          </a:prstGeom>
          <a:noFill/>
          <a:ln w="9525">
            <a:solidFill>
              <a:srgbClr val="1C1C1C"/>
            </a:solidFill>
            <a:miter lim="800000"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buClr>
                <a:srgbClr val="0000CC"/>
              </a:buClr>
              <a:buFont typeface="Wingdings" pitchFamily="2" charset="2"/>
              <a:buChar char="§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b="1" i="1" u="sng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b="1" i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bỏ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hư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5961" name="AutoShape 9"/>
          <p:cNvSpPr>
            <a:spLocks/>
          </p:cNvSpPr>
          <p:nvPr/>
        </p:nvSpPr>
        <p:spPr bwMode="gray">
          <a:xfrm>
            <a:off x="3962400" y="2133600"/>
            <a:ext cx="5029201" cy="981768"/>
          </a:xfrm>
          <a:prstGeom prst="accentCallout2">
            <a:avLst>
              <a:gd name="adj1" fmla="val 18750"/>
              <a:gd name="adj2" fmla="val -2250"/>
              <a:gd name="adj3" fmla="val 18750"/>
              <a:gd name="adj4" fmla="val -14759"/>
              <a:gd name="adj5" fmla="val 178004"/>
              <a:gd name="adj6" fmla="val -57584"/>
            </a:avLst>
          </a:prstGeom>
          <a:noFill/>
          <a:ln w="9525">
            <a:solidFill>
              <a:srgbClr val="1C1C1C"/>
            </a:solidFill>
            <a:miter lim="800000"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b="1" i="1" u="sng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u="sng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liêm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huyết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endParaRPr lang="en-US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962" name="AutoShape 10"/>
          <p:cNvSpPr>
            <a:spLocks/>
          </p:cNvSpPr>
          <p:nvPr/>
        </p:nvSpPr>
        <p:spPr bwMode="auto">
          <a:xfrm>
            <a:off x="1371600" y="1213371"/>
            <a:ext cx="7620000" cy="876408"/>
          </a:xfrm>
          <a:prstGeom prst="accentCallout2">
            <a:avLst>
              <a:gd name="adj1" fmla="val 43732"/>
              <a:gd name="adj2" fmla="val -2090"/>
              <a:gd name="adj3" fmla="val 71652"/>
              <a:gd name="adj4" fmla="val -6772"/>
              <a:gd name="adj5" fmla="val 290752"/>
              <a:gd name="adj6" fmla="val -9498"/>
            </a:avLst>
          </a:prstGeom>
          <a:noFill/>
          <a:ln w="9525">
            <a:solidFill>
              <a:srgbClr val="1C1C1C"/>
            </a:solidFill>
            <a:miter lim="800000"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0" hangingPunct="0">
              <a:buClr>
                <a:srgbClr val="C00000"/>
              </a:buClr>
              <a:buFont typeface="Wingdings" pitchFamily="2" charset="2"/>
              <a:buChar char="§"/>
            </a:pP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hực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nghị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TW4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khoá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XIII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đốn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gắn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Minh.</a:t>
            </a:r>
          </a:p>
          <a:p>
            <a:pPr eaLnBrk="0" hangingPunct="0"/>
            <a:endParaRPr lang="en-US" sz="1400" dirty="0">
              <a:solidFill>
                <a:srgbClr val="1C1C1C"/>
              </a:solidFill>
            </a:endParaRPr>
          </a:p>
        </p:txBody>
      </p:sp>
      <p:sp>
        <p:nvSpPr>
          <p:cNvPr id="125966" name="AutoShape 14"/>
          <p:cNvSpPr>
            <a:spLocks noChangeArrowheads="1"/>
          </p:cNvSpPr>
          <p:nvPr/>
        </p:nvSpPr>
        <p:spPr bwMode="gray">
          <a:xfrm>
            <a:off x="152400" y="5257800"/>
            <a:ext cx="7924800" cy="1282700"/>
          </a:xfrm>
          <a:prstGeom prst="chevron">
            <a:avLst>
              <a:gd name="adj" fmla="val 39469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9216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ObliqueBottom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5967" name="Text Box 15"/>
          <p:cNvSpPr txBox="1">
            <a:spLocks noChangeArrowheads="1"/>
          </p:cNvSpPr>
          <p:nvPr/>
        </p:nvSpPr>
        <p:spPr bwMode="gray">
          <a:xfrm>
            <a:off x="685800" y="5257800"/>
            <a:ext cx="7086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54510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eaLnBrk="0" hangingPunct="0">
              <a:buFont typeface="Wingdings" pitchFamily="2" charset="2"/>
              <a:buChar char="§"/>
            </a:pP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khuyến</a:t>
            </a:r>
            <a:r>
              <a:rPr lang="en-US" sz="2000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khích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dám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dám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dám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chịu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trách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Bốn</a:t>
            </a:r>
            <a:r>
              <a:rPr lang="en-US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46166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đốn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9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3"/>
          <p:cNvSpPr>
            <a:spLocks noChangeArrowheads="1"/>
          </p:cNvSpPr>
          <p:nvPr/>
        </p:nvSpPr>
        <p:spPr bwMode="gray">
          <a:xfrm>
            <a:off x="152400" y="2284413"/>
            <a:ext cx="8762999" cy="2058987"/>
          </a:xfrm>
          <a:prstGeom prst="roundRect">
            <a:avLst>
              <a:gd name="adj" fmla="val 11921"/>
            </a:avLst>
          </a:prstGeom>
          <a:solidFill>
            <a:srgbClr val="92D050"/>
          </a:soli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gray">
          <a:xfrm>
            <a:off x="178163" y="4790749"/>
            <a:ext cx="8737236" cy="1533851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gray">
          <a:xfrm flipV="1">
            <a:off x="254370" y="1676400"/>
            <a:ext cx="8564362" cy="6016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gray">
          <a:xfrm flipV="1">
            <a:off x="325343" y="4437272"/>
            <a:ext cx="8503743" cy="404535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345" name="Picture 9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2" y="2286000"/>
            <a:ext cx="888638" cy="6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1" y="4807386"/>
            <a:ext cx="1072089" cy="83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8" name="AutoShape 12"/>
          <p:cNvSpPr>
            <a:spLocks noChangeArrowheads="1"/>
          </p:cNvSpPr>
          <p:nvPr/>
        </p:nvSpPr>
        <p:spPr bwMode="gray">
          <a:xfrm>
            <a:off x="1124692" y="1752600"/>
            <a:ext cx="6934215" cy="762000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gray">
          <a:xfrm>
            <a:off x="838200" y="4495800"/>
            <a:ext cx="7543799" cy="669386"/>
          </a:xfrm>
          <a:prstGeom prst="roundRect">
            <a:avLst>
              <a:gd name="adj" fmla="val 16667"/>
            </a:avLst>
          </a:prstGeom>
          <a:solidFill>
            <a:srgbClr val="FEFFFF"/>
          </a:solidFill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gray">
          <a:xfrm>
            <a:off x="178162" y="2514600"/>
            <a:ext cx="8737237" cy="180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BCH TW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UV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Ban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nghị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TW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danh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quản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XD </a:t>
            </a:r>
            <a:r>
              <a:rPr lang="en-US" b="1" i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hoạch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BCH TW,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Ban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khoá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XIV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2026 - 2031;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2025 - 2030,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XIV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gray">
          <a:xfrm>
            <a:off x="223311" y="5232737"/>
            <a:ext cx="86920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itchFamily="2" charset="2"/>
              <a:buChar char="q"/>
            </a:pP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XIV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Tiểu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ban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sớm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ra.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/…</a:t>
            </a: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1106593" y="1752600"/>
            <a:ext cx="7046807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900" b="1" i="1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19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cấp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tiến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tới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sz="1900" b="1" i="1" dirty="0" err="1" smtClean="0">
                <a:latin typeface="Arial" pitchFamily="34" charset="0"/>
                <a:cs typeface="Arial" pitchFamily="34" charset="0"/>
              </a:rPr>
              <a:t>Đại</a:t>
            </a:r>
            <a:r>
              <a:rPr lang="en-US" sz="19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toàn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quốc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XIV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latin typeface="Arial" pitchFamily="34" charset="0"/>
                <a:cs typeface="Arial" pitchFamily="34" charset="0"/>
              </a:rPr>
              <a:t>Đảng</a:t>
            </a:r>
            <a:r>
              <a:rPr lang="en-US" sz="1900" b="1" i="1" dirty="0">
                <a:latin typeface="Arial" pitchFamily="34" charset="0"/>
                <a:cs typeface="Arial" pitchFamily="34" charset="0"/>
              </a:rPr>
              <a:t>: </a:t>
            </a:r>
            <a:endParaRPr lang="en-US" sz="19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838200" y="4473714"/>
            <a:ext cx="76200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Khẩn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trương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vấn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1900" b="1" i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1900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tiễn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qua 40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gần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1900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19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900" b="1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18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sz="1900" b="1" i="1" u="sng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1900" b="1" i="1" u="sng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trì</a:t>
            </a:r>
            <a:r>
              <a:rPr lang="en-US" sz="1900" b="1" i="1" u="sng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u="sng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1900" b="1" i="1" u="sng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1900" b="1" i="1" u="sng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1900" b="1" i="1" u="sng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u="sng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i="1" u="sng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gắn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19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19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dám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". </a:t>
            </a:r>
            <a:endParaRPr lang="en-US" sz="19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sz="19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19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bỏ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lùi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lo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ngại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rằng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đấu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cản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19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triển</a:t>
            </a:r>
            <a:endParaRPr lang="en-US" sz="19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096CE9-DE43-465B-8811-6F36F9510A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7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6" name="Rectangle 1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610600" cy="5334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II - QUAN ÐIỂM</a:t>
            </a:r>
            <a:endParaRPr 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87" name="AutoShape 27"/>
          <p:cNvSpPr>
            <a:spLocks noChangeArrowheads="1"/>
          </p:cNvSpPr>
          <p:nvPr/>
        </p:nvSpPr>
        <p:spPr bwMode="gray">
          <a:xfrm>
            <a:off x="507855" y="2514600"/>
            <a:ext cx="1013114" cy="1013114"/>
          </a:xfrm>
          <a:prstGeom prst="diamond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50588" name="AutoShape 28"/>
          <p:cNvSpPr>
            <a:spLocks noChangeArrowheads="1"/>
          </p:cNvSpPr>
          <p:nvPr/>
        </p:nvSpPr>
        <p:spPr bwMode="gray">
          <a:xfrm>
            <a:off x="3027218" y="2514600"/>
            <a:ext cx="1013114" cy="1013114"/>
          </a:xfrm>
          <a:prstGeom prst="diamond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00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50589" name="AutoShape 29"/>
          <p:cNvSpPr>
            <a:spLocks noChangeArrowheads="1"/>
          </p:cNvSpPr>
          <p:nvPr/>
        </p:nvSpPr>
        <p:spPr bwMode="gray">
          <a:xfrm>
            <a:off x="5017943" y="2514600"/>
            <a:ext cx="1013114" cy="1013114"/>
          </a:xfrm>
          <a:prstGeom prst="diamond">
            <a:avLst/>
          </a:prstGeom>
          <a:solidFill>
            <a:srgbClr val="00B0F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50590" name="AutoShape 30"/>
          <p:cNvSpPr>
            <a:spLocks noChangeArrowheads="1"/>
          </p:cNvSpPr>
          <p:nvPr/>
        </p:nvSpPr>
        <p:spPr bwMode="gray">
          <a:xfrm>
            <a:off x="7089630" y="2492086"/>
            <a:ext cx="1013114" cy="1013114"/>
          </a:xfrm>
          <a:prstGeom prst="diamond">
            <a:avLst/>
          </a:prstGeom>
          <a:solidFill>
            <a:srgbClr val="FFFF00"/>
          </a:solidFill>
          <a:ln>
            <a:noFill/>
          </a:ln>
          <a:effectLst/>
          <a:scene3d>
            <a:camera prst="legacyPerspectiveBottom">
              <a:rot lat="20999999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cxnSp>
        <p:nvCxnSpPr>
          <p:cNvPr id="450591" name="AutoShape 31"/>
          <p:cNvCxnSpPr>
            <a:cxnSpLocks noChangeShapeType="1"/>
            <a:stCxn id="450587" idx="3"/>
            <a:endCxn id="450588" idx="1"/>
          </p:cNvCxnSpPr>
          <p:nvPr/>
        </p:nvCxnSpPr>
        <p:spPr bwMode="gray">
          <a:xfrm>
            <a:off x="1520969" y="3021157"/>
            <a:ext cx="1506249" cy="0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0592" name="AutoShape 32"/>
          <p:cNvCxnSpPr>
            <a:cxnSpLocks noChangeShapeType="1"/>
            <a:stCxn id="450588" idx="3"/>
            <a:endCxn id="450589" idx="1"/>
          </p:cNvCxnSpPr>
          <p:nvPr/>
        </p:nvCxnSpPr>
        <p:spPr bwMode="gray">
          <a:xfrm>
            <a:off x="4040332" y="3021157"/>
            <a:ext cx="977611" cy="0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0593" name="AutoShape 33"/>
          <p:cNvCxnSpPr>
            <a:cxnSpLocks noChangeShapeType="1"/>
            <a:stCxn id="450589" idx="3"/>
            <a:endCxn id="450590" idx="1"/>
          </p:cNvCxnSpPr>
          <p:nvPr/>
        </p:nvCxnSpPr>
        <p:spPr bwMode="gray">
          <a:xfrm flipV="1">
            <a:off x="6031057" y="2998643"/>
            <a:ext cx="1058573" cy="22514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0594" name="Text Box 34"/>
          <p:cNvSpPr txBox="1">
            <a:spLocks noChangeArrowheads="1"/>
          </p:cNvSpPr>
          <p:nvPr/>
        </p:nvSpPr>
        <p:spPr bwMode="gray">
          <a:xfrm>
            <a:off x="560387" y="2840038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5" name="Text Box 35"/>
          <p:cNvSpPr txBox="1">
            <a:spLocks noChangeArrowheads="1"/>
          </p:cNvSpPr>
          <p:nvPr/>
        </p:nvSpPr>
        <p:spPr bwMode="white">
          <a:xfrm>
            <a:off x="3124200" y="2840038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50596" name="Text Box 36"/>
          <p:cNvSpPr txBox="1">
            <a:spLocks noChangeArrowheads="1"/>
          </p:cNvSpPr>
          <p:nvPr/>
        </p:nvSpPr>
        <p:spPr bwMode="white">
          <a:xfrm>
            <a:off x="5097463" y="2840038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7" name="Text Box 37"/>
          <p:cNvSpPr txBox="1">
            <a:spLocks noChangeArrowheads="1"/>
          </p:cNvSpPr>
          <p:nvPr/>
        </p:nvSpPr>
        <p:spPr bwMode="white">
          <a:xfrm>
            <a:off x="7178675" y="2840038"/>
            <a:ext cx="866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/>
              <a:t>5</a:t>
            </a:r>
            <a:endParaRPr lang="en-US" sz="2400" b="1" dirty="0"/>
          </a:p>
        </p:txBody>
      </p:sp>
      <p:sp>
        <p:nvSpPr>
          <p:cNvPr id="450598" name="Text Box 38"/>
          <p:cNvSpPr txBox="1">
            <a:spLocks noChangeArrowheads="1"/>
          </p:cNvSpPr>
          <p:nvPr/>
        </p:nvSpPr>
        <p:spPr bwMode="gray">
          <a:xfrm>
            <a:off x="76200" y="3505200"/>
            <a:ext cx="2209799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0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tắc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tất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latin typeface="Arial" pitchFamily="34" charset="0"/>
                <a:cs typeface="Arial" pitchFamily="34" charset="0"/>
              </a:rPr>
              <a:t>N.nước</a:t>
            </a:r>
            <a:r>
              <a:rPr lang="en-US" sz="2000" b="1" i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thuộc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i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latin typeface="Arial" pitchFamily="34" charset="0"/>
                <a:cs typeface="Arial" pitchFamily="34" charset="0"/>
              </a:rPr>
              <a:t>N.dân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N.dân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…;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000" b="1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2000" b="1" dirty="0" err="1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,…  </a:t>
            </a:r>
            <a:endParaRPr lang="en-US" sz="2000" b="1" dirty="0">
              <a:solidFill>
                <a:srgbClr val="9933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9" name="Text Box 39"/>
          <p:cNvSpPr txBox="1">
            <a:spLocks noChangeArrowheads="1"/>
          </p:cNvSpPr>
          <p:nvPr/>
        </p:nvSpPr>
        <p:spPr bwMode="gray">
          <a:xfrm>
            <a:off x="2286000" y="3581400"/>
            <a:ext cx="23622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b="1" i="1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000" i="1" u="sng" dirty="0" err="1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i="1" u="sng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thượng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tôn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Hiến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P.luật</a:t>
            </a:r>
            <a:r>
              <a:rPr lang="en-US" sz="2000" i="1" u="sng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000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N.nước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XHCN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VN </a:t>
            </a:r>
            <a:r>
              <a:rPr lang="en-US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Hiến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P.luật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H/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P.luật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600" name="Text Box 40"/>
          <p:cNvSpPr txBox="1">
            <a:spLocks noChangeArrowheads="1"/>
          </p:cNvSpPr>
          <p:nvPr/>
        </p:nvSpPr>
        <p:spPr bwMode="gray">
          <a:xfrm>
            <a:off x="4529138" y="3505200"/>
            <a:ext cx="206692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Bám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tiễn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xu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i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thừa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tựu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Q.tế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601" name="Text Box 41"/>
          <p:cNvSpPr txBox="1">
            <a:spLocks noChangeArrowheads="1"/>
          </p:cNvSpPr>
          <p:nvPr/>
        </p:nvSpPr>
        <p:spPr bwMode="gray">
          <a:xfrm>
            <a:off x="6572250" y="3505200"/>
            <a:ext cx="257175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hài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hòa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thừa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ổn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latin typeface="Arial" pitchFamily="34" charset="0"/>
                <a:cs typeface="Arial" pitchFamily="34" charset="0"/>
              </a:rPr>
              <a:t>;…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50602" name="Rectangle 42"/>
          <p:cNvSpPr>
            <a:spLocks noChangeArrowheads="1"/>
          </p:cNvSpPr>
          <p:nvPr/>
        </p:nvSpPr>
        <p:spPr bwMode="gray">
          <a:xfrm>
            <a:off x="152400" y="533400"/>
            <a:ext cx="8610600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000" b="1" i="1" u="sng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i="1" u="sng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CN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Mác-Lênin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Minh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CNXH; </a:t>
            </a:r>
            <a:r>
              <a:rPr lang="en-US" sz="2000" b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cầm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Ðảng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marL="274320" eaLnBrk="0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XHCN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do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Ðảng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C.trị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      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8153400" y="6412992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600" smtClean="0">
                <a:solidFill>
                  <a:srgbClr val="0000CC"/>
                </a:solidFill>
              </a:rPr>
              <a:t>4</a:t>
            </a:fld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45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220980" y="5486402"/>
            <a:ext cx="8542880" cy="1078920"/>
            <a:chOff x="1296" y="1296"/>
            <a:chExt cx="4272" cy="422"/>
          </a:xfrm>
        </p:grpSpPr>
        <p:sp>
          <p:nvSpPr>
            <p:cNvPr id="8" name="AutoShape 55"/>
            <p:cNvSpPr>
              <a:spLocks noChangeArrowheads="1"/>
            </p:cNvSpPr>
            <p:nvPr/>
          </p:nvSpPr>
          <p:spPr bwMode="gray">
            <a:xfrm>
              <a:off x="1536" y="1296"/>
              <a:ext cx="4032" cy="42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E90DA">
                    <a:gamma/>
                    <a:tint val="21176"/>
                    <a:invGamma/>
                  </a:srgbClr>
                </a:gs>
                <a:gs pos="100000">
                  <a:srgbClr val="BE90DA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56"/>
            <p:cNvSpPr>
              <a:spLocks noChangeArrowheads="1"/>
            </p:cNvSpPr>
            <p:nvPr/>
          </p:nvSpPr>
          <p:spPr bwMode="gray">
            <a:xfrm>
              <a:off x="1296" y="1326"/>
              <a:ext cx="432" cy="357"/>
            </a:xfrm>
            <a:prstGeom prst="diamond">
              <a:avLst/>
            </a:prstGeom>
            <a:gradFill rotWithShape="1">
              <a:gsLst>
                <a:gs pos="0">
                  <a:srgbClr val="BE90DA">
                    <a:gamma/>
                    <a:shade val="46275"/>
                    <a:invGamma/>
                  </a:srgbClr>
                </a:gs>
                <a:gs pos="100000">
                  <a:srgbClr val="BE90DA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58"/>
            <p:cNvSpPr txBox="1">
              <a:spLocks noChangeArrowheads="1"/>
            </p:cNvSpPr>
            <p:nvPr/>
          </p:nvSpPr>
          <p:spPr bwMode="gray">
            <a:xfrm>
              <a:off x="1393" y="1406"/>
              <a:ext cx="178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4</a:t>
              </a:r>
            </a:p>
          </p:txBody>
        </p:sp>
      </p:grp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677623" y="609600"/>
            <a:ext cx="8237777" cy="811378"/>
            <a:chOff x="1680" y="1852"/>
            <a:chExt cx="3888" cy="384"/>
          </a:xfrm>
        </p:grpSpPr>
        <p:sp>
          <p:nvSpPr>
            <p:cNvPr id="13" name="AutoShape 60"/>
            <p:cNvSpPr>
              <a:spLocks noChangeArrowheads="1"/>
            </p:cNvSpPr>
            <p:nvPr/>
          </p:nvSpPr>
          <p:spPr bwMode="gray">
            <a:xfrm>
              <a:off x="1704" y="1852"/>
              <a:ext cx="3864" cy="38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00">
                    <a:gamma/>
                    <a:tint val="21176"/>
                    <a:invGamma/>
                  </a:srgbClr>
                </a:gs>
                <a:gs pos="100000">
                  <a:srgbClr val="CC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62"/>
            <p:cNvSpPr txBox="1">
              <a:spLocks noChangeArrowheads="1"/>
            </p:cNvSpPr>
            <p:nvPr/>
          </p:nvSpPr>
          <p:spPr bwMode="gray">
            <a:xfrm>
              <a:off x="1680" y="1934"/>
              <a:ext cx="38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64"/>
          <p:cNvGrpSpPr>
            <a:grpSpLocks/>
          </p:cNvGrpSpPr>
          <p:nvPr/>
        </p:nvGrpSpPr>
        <p:grpSpPr bwMode="auto">
          <a:xfrm>
            <a:off x="220980" y="1589563"/>
            <a:ext cx="8542880" cy="1077437"/>
            <a:chOff x="1296" y="2217"/>
            <a:chExt cx="4272" cy="617"/>
          </a:xfrm>
        </p:grpSpPr>
        <p:sp>
          <p:nvSpPr>
            <p:cNvPr id="18" name="AutoShape 65"/>
            <p:cNvSpPr>
              <a:spLocks noChangeArrowheads="1"/>
            </p:cNvSpPr>
            <p:nvPr/>
          </p:nvSpPr>
          <p:spPr bwMode="gray">
            <a:xfrm>
              <a:off x="1536" y="2217"/>
              <a:ext cx="4032" cy="61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66"/>
            <p:cNvSpPr>
              <a:spLocks noChangeArrowheads="1"/>
            </p:cNvSpPr>
            <p:nvPr/>
          </p:nvSpPr>
          <p:spPr bwMode="gray">
            <a:xfrm>
              <a:off x="1296" y="2259"/>
              <a:ext cx="432" cy="52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68"/>
            <p:cNvSpPr txBox="1">
              <a:spLocks noChangeArrowheads="1"/>
            </p:cNvSpPr>
            <p:nvPr/>
          </p:nvSpPr>
          <p:spPr bwMode="gray">
            <a:xfrm>
              <a:off x="1441" y="2421"/>
              <a:ext cx="16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oup 69"/>
          <p:cNvGrpSpPr>
            <a:grpSpLocks/>
          </p:cNvGrpSpPr>
          <p:nvPr/>
        </p:nvGrpSpPr>
        <p:grpSpPr bwMode="auto">
          <a:xfrm>
            <a:off x="220980" y="2819400"/>
            <a:ext cx="8542880" cy="1037649"/>
            <a:chOff x="1296" y="2772"/>
            <a:chExt cx="4272" cy="719"/>
          </a:xfrm>
        </p:grpSpPr>
        <p:sp>
          <p:nvSpPr>
            <p:cNvPr id="23" name="AutoShape 70"/>
            <p:cNvSpPr>
              <a:spLocks noChangeArrowheads="1"/>
            </p:cNvSpPr>
            <p:nvPr/>
          </p:nvSpPr>
          <p:spPr bwMode="gray">
            <a:xfrm>
              <a:off x="1536" y="2772"/>
              <a:ext cx="4032" cy="71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0C4DE">
                    <a:gamma/>
                    <a:tint val="21176"/>
                    <a:invGamma/>
                  </a:srgbClr>
                </a:gs>
                <a:gs pos="100000">
                  <a:srgbClr val="70C4DE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71"/>
            <p:cNvSpPr>
              <a:spLocks noChangeArrowheads="1"/>
            </p:cNvSpPr>
            <p:nvPr/>
          </p:nvSpPr>
          <p:spPr bwMode="gray">
            <a:xfrm>
              <a:off x="1296" y="2823"/>
              <a:ext cx="432" cy="633"/>
            </a:xfrm>
            <a:prstGeom prst="diamond">
              <a:avLst/>
            </a:prstGeom>
            <a:gradFill rotWithShape="1">
              <a:gsLst>
                <a:gs pos="0">
                  <a:srgbClr val="70C4DE">
                    <a:gamma/>
                    <a:shade val="46275"/>
                    <a:invGamma/>
                  </a:srgbClr>
                </a:gs>
                <a:gs pos="100000">
                  <a:srgbClr val="70C4DE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73"/>
            <p:cNvSpPr txBox="1">
              <a:spLocks noChangeArrowheads="1"/>
            </p:cNvSpPr>
            <p:nvPr/>
          </p:nvSpPr>
          <p:spPr bwMode="gray">
            <a:xfrm>
              <a:off x="1427" y="3039"/>
              <a:ext cx="16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 74"/>
          <p:cNvGrpSpPr>
            <a:grpSpLocks/>
          </p:cNvGrpSpPr>
          <p:nvPr/>
        </p:nvGrpSpPr>
        <p:grpSpPr bwMode="auto">
          <a:xfrm>
            <a:off x="220980" y="3990179"/>
            <a:ext cx="8542880" cy="1306394"/>
            <a:chOff x="1296" y="3435"/>
            <a:chExt cx="4272" cy="349"/>
          </a:xfrm>
        </p:grpSpPr>
        <p:sp>
          <p:nvSpPr>
            <p:cNvPr id="28" name="AutoShape 75"/>
            <p:cNvSpPr>
              <a:spLocks noChangeArrowheads="1"/>
            </p:cNvSpPr>
            <p:nvPr/>
          </p:nvSpPr>
          <p:spPr bwMode="gray">
            <a:xfrm>
              <a:off x="1536" y="3435"/>
              <a:ext cx="4032" cy="34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66FF">
                    <a:gamma/>
                    <a:tint val="21176"/>
                    <a:invGamma/>
                  </a:srgbClr>
                </a:gs>
                <a:gs pos="100000">
                  <a:srgbClr val="6666FF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76"/>
            <p:cNvSpPr>
              <a:spLocks noChangeArrowheads="1"/>
            </p:cNvSpPr>
            <p:nvPr/>
          </p:nvSpPr>
          <p:spPr bwMode="gray">
            <a:xfrm>
              <a:off x="1296" y="3481"/>
              <a:ext cx="432" cy="268"/>
            </a:xfrm>
            <a:prstGeom prst="diamond">
              <a:avLst/>
            </a:prstGeom>
            <a:gradFill rotWithShape="1">
              <a:gsLst>
                <a:gs pos="0">
                  <a:srgbClr val="6666FF">
                    <a:gamma/>
                    <a:shade val="46275"/>
                    <a:invGamma/>
                  </a:srgbClr>
                </a:gs>
                <a:gs pos="100000">
                  <a:srgbClr val="6666FF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78"/>
            <p:cNvSpPr txBox="1">
              <a:spLocks noChangeArrowheads="1"/>
            </p:cNvSpPr>
            <p:nvPr/>
          </p:nvSpPr>
          <p:spPr bwMode="gray">
            <a:xfrm>
              <a:off x="1441" y="3523"/>
              <a:ext cx="16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8-Point Star 3"/>
          <p:cNvSpPr/>
          <p:nvPr/>
        </p:nvSpPr>
        <p:spPr>
          <a:xfrm>
            <a:off x="152399" y="33314"/>
            <a:ext cx="708497" cy="624548"/>
          </a:xfrm>
          <a:prstGeom prst="star8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III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TextBox 2050"/>
          <p:cNvSpPr txBox="1"/>
          <p:nvPr/>
        </p:nvSpPr>
        <p:spPr>
          <a:xfrm>
            <a:off x="729554" y="109514"/>
            <a:ext cx="4223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quát</a:t>
            </a:r>
            <a:endParaRPr lang="en-US" sz="22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2051"/>
          <p:cNvSpPr/>
          <p:nvPr/>
        </p:nvSpPr>
        <p:spPr>
          <a:xfrm>
            <a:off x="795095" y="663714"/>
            <a:ext cx="8348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XHCN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do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Ðảng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 </a:t>
            </a:r>
          </a:p>
        </p:txBody>
      </p:sp>
      <p:sp>
        <p:nvSpPr>
          <p:cNvPr id="2053" name="Rectangle 2052"/>
          <p:cNvSpPr/>
          <p:nvPr/>
        </p:nvSpPr>
        <p:spPr>
          <a:xfrm>
            <a:off x="990600" y="1600200"/>
            <a:ext cx="79265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 </a:t>
            </a:r>
            <a:r>
              <a:rPr lang="vi-VN" sz="2000" b="1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hệ thống pháp luật hoàn thiện, được thực hiện nghiêm minh, nhất quán</a:t>
            </a:r>
            <a:r>
              <a:rPr lang="vi-V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thượng tôn Hiến pháp và pháp luật, tôn trọng, bảo đảm, bảo vệ hiệu quả quyền con người, quyền công dân</a:t>
            </a:r>
            <a:r>
              <a:rPr lang="vi-VN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2053"/>
          <p:cNvSpPr/>
          <p:nvPr/>
        </p:nvSpPr>
        <p:spPr>
          <a:xfrm>
            <a:off x="1084867" y="2867561"/>
            <a:ext cx="76450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vi-VN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Quyền lực nhà nước là thống nhất, được phân công rành mạch, phối hợp chặt chẽ, kiểm soát hiệu quả; </a:t>
            </a:r>
            <a:r>
              <a:rPr lang="vi-VN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nền hành chính, tư pháp chuyên nghiệp, pháp quyền, hiện đại</a:t>
            </a:r>
            <a:r>
              <a:rPr lang="vi-VN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vi-VN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2054"/>
          <p:cNvSpPr/>
          <p:nvPr/>
        </p:nvSpPr>
        <p:spPr>
          <a:xfrm>
            <a:off x="1219200" y="3990174"/>
            <a:ext cx="75446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*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vi-VN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Đội </a:t>
            </a:r>
            <a:r>
              <a:rPr lang="vi-VN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ngũ cán bộ, công chức, viên chức có đủ phẩm chất, năng lực, thực sự chuyên nghiệp, liêm chính</a:t>
            </a:r>
            <a:r>
              <a:rPr lang="vi-V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quản trị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vi-VN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gia </a:t>
            </a:r>
            <a:r>
              <a:rPr lang="vi-VN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hiện đại, hiệu quả; </a:t>
            </a: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Rectangle 2055"/>
          <p:cNvSpPr/>
          <p:nvPr/>
        </p:nvSpPr>
        <p:spPr>
          <a:xfrm>
            <a:off x="1143000" y="5537537"/>
            <a:ext cx="75107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Arial" pitchFamily="34" charset="0"/>
                <a:cs typeface="Arial" pitchFamily="34" charset="0"/>
              </a:rPr>
              <a:t>* </a:t>
            </a:r>
            <a:r>
              <a:rPr lang="vi-VN" sz="2000" b="1" dirty="0">
                <a:latin typeface="Arial" pitchFamily="34" charset="0"/>
                <a:cs typeface="Arial" pitchFamily="34" charset="0"/>
              </a:rPr>
              <a:t>Đáp ứng yêu cầu phát triển đất nước nhanh, bền vững, trở thành nước phát triển, có thu nhập cao theo định </a:t>
            </a:r>
            <a:r>
              <a:rPr lang="vi-VN" sz="20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ư</a:t>
            </a:r>
            <a:r>
              <a:rPr lang="vi-VN" sz="2000" b="1" dirty="0" smtClean="0">
                <a:latin typeface="Arial" pitchFamily="34" charset="0"/>
                <a:cs typeface="Arial" pitchFamily="34" charset="0"/>
              </a:rPr>
              <a:t>ớ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vi-VN" sz="2000" b="1" dirty="0" smtClean="0">
                <a:latin typeface="Arial" pitchFamily="34" charset="0"/>
                <a:cs typeface="Arial" pitchFamily="34" charset="0"/>
              </a:rPr>
              <a:t>g </a:t>
            </a:r>
            <a:r>
              <a:rPr lang="vi-VN" sz="2000" b="1" dirty="0">
                <a:latin typeface="Arial" pitchFamily="34" charset="0"/>
                <a:cs typeface="Arial" pitchFamily="34" charset="0"/>
              </a:rPr>
              <a:t>XHCN vào năm 2045.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8129016" y="6184392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600" smtClean="0"/>
              <a:t>5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31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AutoShape 3"/>
          <p:cNvSpPr>
            <a:spLocks noChangeArrowheads="1"/>
          </p:cNvSpPr>
          <p:nvPr/>
        </p:nvSpPr>
        <p:spPr bwMode="gray">
          <a:xfrm>
            <a:off x="152400" y="609600"/>
            <a:ext cx="8610600" cy="1631216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88" name="AutoShape 4"/>
          <p:cNvSpPr>
            <a:spLocks noChangeArrowheads="1"/>
          </p:cNvSpPr>
          <p:nvPr/>
        </p:nvSpPr>
        <p:spPr bwMode="gray">
          <a:xfrm>
            <a:off x="290513" y="796925"/>
            <a:ext cx="1219200" cy="11842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0066CC"/>
              </a:gs>
              <a:gs pos="100000">
                <a:srgbClr val="0066CC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9989" name="Freeform 5"/>
          <p:cNvSpPr>
            <a:spLocks/>
          </p:cNvSpPr>
          <p:nvPr/>
        </p:nvSpPr>
        <p:spPr bwMode="gray">
          <a:xfrm>
            <a:off x="366713" y="873125"/>
            <a:ext cx="609600" cy="59213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66CC">
                  <a:gamma/>
                  <a:tint val="54510"/>
                  <a:invGamma/>
                </a:srgbClr>
              </a:gs>
              <a:gs pos="50000">
                <a:srgbClr val="0066CC">
                  <a:alpha val="0"/>
                </a:srgbClr>
              </a:gs>
              <a:gs pos="100000">
                <a:srgbClr val="0066CC">
                  <a:gamma/>
                  <a:tint val="54510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90" name="Text Box 6"/>
          <p:cNvSpPr txBox="1">
            <a:spLocks noChangeArrowheads="1"/>
          </p:cNvSpPr>
          <p:nvPr/>
        </p:nvSpPr>
        <p:spPr bwMode="gray">
          <a:xfrm>
            <a:off x="457200" y="1177925"/>
            <a:ext cx="8691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Một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69997" name="Text Box 13"/>
          <p:cNvSpPr txBox="1">
            <a:spLocks noChangeArrowheads="1"/>
          </p:cNvSpPr>
          <p:nvPr/>
        </p:nvSpPr>
        <p:spPr bwMode="gray">
          <a:xfrm>
            <a:off x="1600200" y="578584"/>
            <a:ext cx="7239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Ðẩy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tuyên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phổ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nâng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cán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Hiến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XHCN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Nam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XHCN </a:t>
            </a:r>
            <a:r>
              <a:rPr lang="en-US" sz="2000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Nam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giai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998" name="AutoShape 14"/>
          <p:cNvSpPr>
            <a:spLocks noChangeArrowheads="1"/>
          </p:cNvSpPr>
          <p:nvPr/>
        </p:nvSpPr>
        <p:spPr bwMode="gray">
          <a:xfrm>
            <a:off x="152400" y="2396836"/>
            <a:ext cx="8610600" cy="2632364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9999" name="AutoShape 15"/>
          <p:cNvSpPr>
            <a:spLocks noChangeArrowheads="1"/>
          </p:cNvSpPr>
          <p:nvPr/>
        </p:nvSpPr>
        <p:spPr bwMode="gray">
          <a:xfrm>
            <a:off x="290513" y="2504786"/>
            <a:ext cx="1219200" cy="1076614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009999"/>
              </a:gs>
              <a:gs pos="100000">
                <a:srgbClr val="009999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0" name="Freeform 16"/>
          <p:cNvSpPr>
            <a:spLocks/>
          </p:cNvSpPr>
          <p:nvPr/>
        </p:nvSpPr>
        <p:spPr bwMode="gray">
          <a:xfrm>
            <a:off x="366713" y="2495550"/>
            <a:ext cx="609600" cy="59213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9999">
                  <a:gamma/>
                  <a:tint val="42353"/>
                  <a:invGamma/>
                </a:srgbClr>
              </a:gs>
              <a:gs pos="100000">
                <a:srgbClr val="009999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1" name="Text Box 17"/>
          <p:cNvSpPr txBox="1">
            <a:spLocks noChangeArrowheads="1"/>
          </p:cNvSpPr>
          <p:nvPr/>
        </p:nvSpPr>
        <p:spPr bwMode="gray">
          <a:xfrm>
            <a:off x="457200" y="2743200"/>
            <a:ext cx="849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Hai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0002" name="Text Box 18"/>
          <p:cNvSpPr txBox="1">
            <a:spLocks noChangeArrowheads="1"/>
          </p:cNvSpPr>
          <p:nvPr/>
        </p:nvSpPr>
        <p:spPr bwMode="gray">
          <a:xfrm>
            <a:off x="1585913" y="2514600"/>
            <a:ext cx="72532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thượng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tôn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Hiến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tôn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0003" name="AutoShape 19"/>
          <p:cNvSpPr>
            <a:spLocks noChangeArrowheads="1"/>
          </p:cNvSpPr>
          <p:nvPr/>
        </p:nvSpPr>
        <p:spPr bwMode="gray">
          <a:xfrm>
            <a:off x="152400" y="5237018"/>
            <a:ext cx="8610600" cy="1316182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4" name="AutoShape 20"/>
          <p:cNvSpPr>
            <a:spLocks noChangeArrowheads="1"/>
          </p:cNvSpPr>
          <p:nvPr/>
        </p:nvSpPr>
        <p:spPr bwMode="gray">
          <a:xfrm>
            <a:off x="290513" y="5324186"/>
            <a:ext cx="1219200" cy="1076614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EC941E"/>
              </a:gs>
              <a:gs pos="100000">
                <a:srgbClr val="EC941E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5" name="Freeform 21"/>
          <p:cNvSpPr>
            <a:spLocks/>
          </p:cNvSpPr>
          <p:nvPr/>
        </p:nvSpPr>
        <p:spPr bwMode="gray">
          <a:xfrm>
            <a:off x="366713" y="5370368"/>
            <a:ext cx="609600" cy="59213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EC941E">
                  <a:gamma/>
                  <a:tint val="48627"/>
                  <a:invGamma/>
                </a:srgbClr>
              </a:gs>
              <a:gs pos="100000">
                <a:srgbClr val="EC941E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006" name="Text Box 22"/>
          <p:cNvSpPr txBox="1">
            <a:spLocks noChangeArrowheads="1"/>
          </p:cNvSpPr>
          <p:nvPr/>
        </p:nvSpPr>
        <p:spPr bwMode="gray">
          <a:xfrm>
            <a:off x="457200" y="5618018"/>
            <a:ext cx="68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0007" name="Text Box 23"/>
          <p:cNvSpPr txBox="1">
            <a:spLocks noChangeArrowheads="1"/>
          </p:cNvSpPr>
          <p:nvPr/>
        </p:nvSpPr>
        <p:spPr bwMode="gray">
          <a:xfrm>
            <a:off x="1600200" y="5410200"/>
            <a:ext cx="7162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iếp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i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bền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1964616" y="-16584"/>
            <a:ext cx="567771" cy="567771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81"/>
            <a:ext cx="4724400" cy="53321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IV</a:t>
            </a:r>
            <a:r>
              <a:rPr lang="en-US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 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pháp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618146"/>
            <a:ext cx="86868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N.dân</a:t>
            </a:r>
            <a:r>
              <a:rPr lang="en-US" sz="2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trực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sở</a:t>
            </a:r>
            <a:r>
              <a:rPr lang="en-US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trách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kỷ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kỷ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cương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,…;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8153400" y="6096000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600" smtClean="0">
                <a:solidFill>
                  <a:srgbClr val="0000CC"/>
                </a:solidFill>
              </a:rPr>
              <a:t>6</a:t>
            </a:fld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5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0979" name="Group 3"/>
          <p:cNvGrpSpPr>
            <a:grpSpLocks/>
          </p:cNvGrpSpPr>
          <p:nvPr/>
        </p:nvGrpSpPr>
        <p:grpSpPr bwMode="auto">
          <a:xfrm>
            <a:off x="152400" y="766763"/>
            <a:ext cx="1424814" cy="482600"/>
            <a:chOff x="816" y="2304"/>
            <a:chExt cx="1440" cy="448"/>
          </a:xfrm>
        </p:grpSpPr>
        <p:sp>
          <p:nvSpPr>
            <p:cNvPr id="510980" name="Freeform 4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981" name="Rectangle 5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  <a:cs typeface="Arial" pitchFamily="34" charset="0"/>
                </a:rPr>
                <a:t>Bốn</a:t>
              </a: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0982" name="Group 6"/>
          <p:cNvGrpSpPr>
            <a:grpSpLocks/>
          </p:cNvGrpSpPr>
          <p:nvPr/>
        </p:nvGrpSpPr>
        <p:grpSpPr bwMode="auto">
          <a:xfrm>
            <a:off x="152400" y="2290763"/>
            <a:ext cx="1424814" cy="482600"/>
            <a:chOff x="816" y="2304"/>
            <a:chExt cx="1440" cy="448"/>
          </a:xfrm>
        </p:grpSpPr>
        <p:sp>
          <p:nvSpPr>
            <p:cNvPr id="510983" name="Freeform 7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984" name="Rectangle 8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D8755A">
                    <a:gamma/>
                    <a:tint val="51373"/>
                    <a:invGamma/>
                  </a:srgbClr>
                </a:gs>
                <a:gs pos="100000">
                  <a:srgbClr val="D8755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  <a:cs typeface="Arial" pitchFamily="34" charset="0"/>
                </a:rPr>
                <a:t>Năm</a:t>
              </a:r>
              <a:endPara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0985" name="Group 9"/>
          <p:cNvGrpSpPr>
            <a:grpSpLocks/>
          </p:cNvGrpSpPr>
          <p:nvPr/>
        </p:nvGrpSpPr>
        <p:grpSpPr bwMode="auto">
          <a:xfrm>
            <a:off x="152400" y="3433763"/>
            <a:ext cx="1424814" cy="482600"/>
            <a:chOff x="816" y="2304"/>
            <a:chExt cx="1440" cy="448"/>
          </a:xfrm>
        </p:grpSpPr>
        <p:sp>
          <p:nvSpPr>
            <p:cNvPr id="510986" name="Freeform 10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987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rgbClr val="0099CC">
                    <a:gamma/>
                    <a:tint val="36471"/>
                    <a:invGamma/>
                  </a:srgbClr>
                </a:gs>
                <a:gs pos="100000">
                  <a:srgbClr val="0099CC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 dirty="0" err="1" smtClean="0">
                  <a:solidFill>
                    <a:srgbClr val="0033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  <a:cs typeface="Arial" pitchFamily="34" charset="0"/>
                </a:rPr>
                <a:t>Sáu</a:t>
              </a:r>
              <a:endParaRPr lang="en-US" sz="2000" b="1" dirty="0">
                <a:solidFill>
                  <a:srgbClr val="0033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0988" name="Group 12"/>
          <p:cNvGrpSpPr>
            <a:grpSpLocks/>
          </p:cNvGrpSpPr>
          <p:nvPr/>
        </p:nvGrpSpPr>
        <p:grpSpPr bwMode="auto">
          <a:xfrm>
            <a:off x="152400" y="6024563"/>
            <a:ext cx="1424814" cy="482600"/>
            <a:chOff x="816" y="2304"/>
            <a:chExt cx="1440" cy="448"/>
          </a:xfrm>
        </p:grpSpPr>
        <p:sp>
          <p:nvSpPr>
            <p:cNvPr id="510989" name="Freeform 13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990" name="Rectangle 14"/>
            <p:cNvSpPr>
              <a:spLocks noChangeArrowheads="1"/>
            </p:cNvSpPr>
            <p:nvPr/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24314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 dirty="0" err="1" smtClean="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  <a:cs typeface="Arial" pitchFamily="34" charset="0"/>
                </a:rPr>
                <a:t>Bảy</a:t>
              </a:r>
              <a:endPara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510991" name="AutoShape 15"/>
          <p:cNvCxnSpPr>
            <a:cxnSpLocks noChangeShapeType="1"/>
            <a:stCxn id="510980" idx="11"/>
            <a:endCxn id="510984" idx="0"/>
          </p:cNvCxnSpPr>
          <p:nvPr/>
        </p:nvCxnSpPr>
        <p:spPr bwMode="gray">
          <a:xfrm>
            <a:off x="860320" y="1194134"/>
            <a:ext cx="4487" cy="1096629"/>
          </a:xfrm>
          <a:prstGeom prst="straightConnector1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0992" name="AutoShape 16"/>
          <p:cNvCxnSpPr>
            <a:cxnSpLocks noChangeShapeType="1"/>
            <a:stCxn id="510983" idx="11"/>
            <a:endCxn id="510987" idx="0"/>
          </p:cNvCxnSpPr>
          <p:nvPr/>
        </p:nvCxnSpPr>
        <p:spPr bwMode="gray">
          <a:xfrm>
            <a:off x="860320" y="2718134"/>
            <a:ext cx="4487" cy="715629"/>
          </a:xfrm>
          <a:prstGeom prst="straightConnector1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0993" name="AutoShape 17"/>
          <p:cNvCxnSpPr>
            <a:cxnSpLocks noChangeShapeType="1"/>
            <a:stCxn id="510986" idx="11"/>
            <a:endCxn id="510990" idx="0"/>
          </p:cNvCxnSpPr>
          <p:nvPr/>
        </p:nvCxnSpPr>
        <p:spPr bwMode="gray">
          <a:xfrm>
            <a:off x="860320" y="3861134"/>
            <a:ext cx="4487" cy="2163429"/>
          </a:xfrm>
          <a:prstGeom prst="straightConnector1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0994" name="Line 18"/>
          <p:cNvSpPr>
            <a:spLocks noChangeShapeType="1"/>
          </p:cNvSpPr>
          <p:nvPr/>
        </p:nvSpPr>
        <p:spPr bwMode="auto">
          <a:xfrm>
            <a:off x="914400" y="1828800"/>
            <a:ext cx="7620000" cy="0"/>
          </a:xfrm>
          <a:prstGeom prst="line">
            <a:avLst/>
          </a:prstGeom>
          <a:noFill/>
          <a:ln w="38100" cap="rnd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0995" name="Line 19"/>
          <p:cNvSpPr>
            <a:spLocks noChangeShapeType="1"/>
          </p:cNvSpPr>
          <p:nvPr/>
        </p:nvSpPr>
        <p:spPr bwMode="auto">
          <a:xfrm>
            <a:off x="914400" y="3200400"/>
            <a:ext cx="7620000" cy="0"/>
          </a:xfrm>
          <a:prstGeom prst="line">
            <a:avLst/>
          </a:prstGeom>
          <a:noFill/>
          <a:ln w="38100" cap="rnd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0996" name="Line 20"/>
          <p:cNvSpPr>
            <a:spLocks noChangeShapeType="1"/>
          </p:cNvSpPr>
          <p:nvPr/>
        </p:nvSpPr>
        <p:spPr bwMode="auto">
          <a:xfrm>
            <a:off x="914400" y="5638800"/>
            <a:ext cx="7620000" cy="0"/>
          </a:xfrm>
          <a:prstGeom prst="line">
            <a:avLst/>
          </a:prstGeom>
          <a:noFill/>
          <a:ln w="38100" cap="rnd">
            <a:solidFill>
              <a:srgbClr val="5F5F5F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0997" name="Text Box 21"/>
          <p:cNvSpPr txBox="1">
            <a:spLocks noChangeArrowheads="1"/>
          </p:cNvSpPr>
          <p:nvPr/>
        </p:nvSpPr>
        <p:spPr bwMode="auto">
          <a:xfrm>
            <a:off x="1577215" y="76200"/>
            <a:ext cx="7185786" cy="168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9144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i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XD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NN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9144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vấn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trọng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giám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i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0998" name="Text Box 22"/>
          <p:cNvSpPr txBox="1">
            <a:spLocks noChangeArrowheads="1"/>
          </p:cNvSpPr>
          <p:nvPr/>
        </p:nvSpPr>
        <p:spPr bwMode="auto">
          <a:xfrm>
            <a:off x="1577215" y="1876961"/>
            <a:ext cx="718578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91440">
              <a:buFont typeface="Wingdings" pitchFamily="2" charset="2"/>
              <a:buChar char="v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tịch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thủ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vũ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tịch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QP-AN,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,…</a:t>
            </a:r>
          </a:p>
        </p:txBody>
      </p:sp>
      <p:sp>
        <p:nvSpPr>
          <p:cNvPr id="510999" name="Text Box 23"/>
          <p:cNvSpPr txBox="1">
            <a:spLocks noChangeArrowheads="1"/>
          </p:cNvSpPr>
          <p:nvPr/>
        </p:nvSpPr>
        <p:spPr bwMode="auto">
          <a:xfrm>
            <a:off x="1577215" y="3200400"/>
            <a:ext cx="741438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9144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i="1" u="sng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000" b="1" i="1" u="sng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b="1" i="1" u="sng" dirty="0" err="1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u="sng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b="1" i="1" u="sng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i="1" u="sng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tinh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9144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dân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chuyên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khoa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khai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minh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bạch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,…</a:t>
            </a:r>
          </a:p>
          <a:p>
            <a:pPr marL="9144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chức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đô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thôn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miền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hải</a:t>
            </a:r>
            <a:r>
              <a:rPr lang="en-US" sz="2000" dirty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sz="2000" dirty="0" smtClean="0">
                <a:solidFill>
                  <a:srgbClr val="9933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91440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tục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sắp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xếp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đơn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cấp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huyện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xã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;…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1000" name="Text Box 24"/>
          <p:cNvSpPr txBox="1">
            <a:spLocks noChangeArrowheads="1"/>
          </p:cNvSpPr>
          <p:nvPr/>
        </p:nvSpPr>
        <p:spPr bwMode="auto">
          <a:xfrm>
            <a:off x="1577215" y="5689937"/>
            <a:ext cx="718578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91440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chuyên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liêm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phụng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8229600" y="6412992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600" smtClean="0">
                <a:solidFill>
                  <a:srgbClr val="0000CC"/>
                </a:solidFill>
              </a:rPr>
              <a:t>7</a:t>
            </a:fld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/>
          <p:cNvSpPr>
            <a:spLocks noChangeArrowheads="1"/>
          </p:cNvSpPr>
          <p:nvPr/>
        </p:nvSpPr>
        <p:spPr bwMode="gray">
          <a:xfrm>
            <a:off x="76200" y="4790314"/>
            <a:ext cx="8839200" cy="159537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993300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AutoShape 3"/>
          <p:cNvSpPr>
            <a:spLocks noChangeArrowheads="1"/>
          </p:cNvSpPr>
          <p:nvPr/>
        </p:nvSpPr>
        <p:spPr bwMode="gray">
          <a:xfrm>
            <a:off x="152400" y="2938461"/>
            <a:ext cx="8763000" cy="11252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gray">
          <a:xfrm>
            <a:off x="76200" y="341312"/>
            <a:ext cx="8915400" cy="2103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00B0F0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710" name="Group 6"/>
          <p:cNvGrpSpPr>
            <a:grpSpLocks/>
          </p:cNvGrpSpPr>
          <p:nvPr/>
        </p:nvGrpSpPr>
        <p:grpSpPr bwMode="auto">
          <a:xfrm>
            <a:off x="1424693" y="2566244"/>
            <a:ext cx="6237465" cy="481756"/>
            <a:chOff x="720" y="1392"/>
            <a:chExt cx="4058" cy="480"/>
          </a:xfrm>
        </p:grpSpPr>
        <p:sp>
          <p:nvSpPr>
            <p:cNvPr id="72711" name="AutoShape 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712" name="Group 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2713" name="AutoShape 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19216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4" name="AutoShape 1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2715" name="Group 11"/>
          <p:cNvGrpSpPr>
            <a:grpSpLocks/>
          </p:cNvGrpSpPr>
          <p:nvPr/>
        </p:nvGrpSpPr>
        <p:grpSpPr bwMode="auto">
          <a:xfrm>
            <a:off x="1085832" y="4267200"/>
            <a:ext cx="6861212" cy="990415"/>
            <a:chOff x="720" y="1392"/>
            <a:chExt cx="4058" cy="674"/>
          </a:xfrm>
        </p:grpSpPr>
        <p:sp>
          <p:nvSpPr>
            <p:cNvPr id="72716" name="AutoShape 12"/>
            <p:cNvSpPr>
              <a:spLocks noChangeArrowheads="1"/>
            </p:cNvSpPr>
            <p:nvPr/>
          </p:nvSpPr>
          <p:spPr bwMode="ltGray">
            <a:xfrm>
              <a:off x="720" y="1392"/>
              <a:ext cx="4058" cy="674"/>
            </a:xfrm>
            <a:prstGeom prst="roundRect">
              <a:avLst>
                <a:gd name="adj" fmla="val 17509"/>
              </a:avLst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717" name="Group 13"/>
            <p:cNvGrpSpPr>
              <a:grpSpLocks/>
            </p:cNvGrpSpPr>
            <p:nvPr/>
          </p:nvGrpSpPr>
          <p:grpSpPr bwMode="auto">
            <a:xfrm>
              <a:off x="730" y="1407"/>
              <a:ext cx="4043" cy="659"/>
              <a:chOff x="744" y="1407"/>
              <a:chExt cx="3988" cy="659"/>
            </a:xfrm>
          </p:grpSpPr>
          <p:sp>
            <p:nvSpPr>
              <p:cNvPr id="72718" name="AutoShape 14"/>
              <p:cNvSpPr>
                <a:spLocks noChangeArrowheads="1"/>
              </p:cNvSpPr>
              <p:nvPr/>
            </p:nvSpPr>
            <p:spPr bwMode="ltGray">
              <a:xfrm>
                <a:off x="744" y="1951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2549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9" name="AutoShape 15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19216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2720" name="Group 16"/>
          <p:cNvGrpSpPr>
            <a:grpSpLocks/>
          </p:cNvGrpSpPr>
          <p:nvPr/>
        </p:nvGrpSpPr>
        <p:grpSpPr bwMode="auto">
          <a:xfrm>
            <a:off x="1427868" y="56660"/>
            <a:ext cx="6237465" cy="705340"/>
            <a:chOff x="1388" y="1159"/>
            <a:chExt cx="2952" cy="228"/>
          </a:xfrm>
        </p:grpSpPr>
        <p:sp>
          <p:nvSpPr>
            <p:cNvPr id="72721" name="AutoShape 17"/>
            <p:cNvSpPr>
              <a:spLocks noChangeArrowheads="1"/>
            </p:cNvSpPr>
            <p:nvPr/>
          </p:nvSpPr>
          <p:spPr bwMode="ltGray">
            <a:xfrm>
              <a:off x="1388" y="1159"/>
              <a:ext cx="2952" cy="228"/>
            </a:xfrm>
            <a:prstGeom prst="roundRect">
              <a:avLst>
                <a:gd name="adj" fmla="val 17509"/>
              </a:avLst>
            </a:prstGeom>
            <a:ln/>
            <a:ex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722" name="Group 18"/>
            <p:cNvGrpSpPr>
              <a:grpSpLocks/>
            </p:cNvGrpSpPr>
            <p:nvPr/>
          </p:nvGrpSpPr>
          <p:grpSpPr bwMode="auto">
            <a:xfrm>
              <a:off x="1395" y="1166"/>
              <a:ext cx="2941" cy="211"/>
              <a:chOff x="1395" y="1166"/>
              <a:chExt cx="2941" cy="211"/>
            </a:xfrm>
          </p:grpSpPr>
          <p:sp>
            <p:nvSpPr>
              <p:cNvPr id="72723" name="AutoShape 19"/>
              <p:cNvSpPr>
                <a:spLocks noChangeArrowheads="1"/>
              </p:cNvSpPr>
              <p:nvPr/>
            </p:nvSpPr>
            <p:spPr bwMode="ltGray">
              <a:xfrm>
                <a:off x="1395" y="1322"/>
                <a:ext cx="2941" cy="5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2000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AutoShape 20"/>
              <p:cNvSpPr>
                <a:spLocks noChangeArrowheads="1"/>
              </p:cNvSpPr>
              <p:nvPr/>
            </p:nvSpPr>
            <p:spPr bwMode="ltGray">
              <a:xfrm>
                <a:off x="1395" y="1166"/>
                <a:ext cx="2941" cy="5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2725" name="Rectangle 21"/>
          <p:cNvSpPr>
            <a:spLocks noChangeArrowheads="1"/>
          </p:cNvSpPr>
          <p:nvPr/>
        </p:nvSpPr>
        <p:spPr bwMode="black">
          <a:xfrm>
            <a:off x="1295400" y="0"/>
            <a:ext cx="6496932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8.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N.nước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726" name="Rectangle 22"/>
          <p:cNvSpPr>
            <a:spLocks noChangeArrowheads="1"/>
          </p:cNvSpPr>
          <p:nvPr/>
        </p:nvSpPr>
        <p:spPr bwMode="black">
          <a:xfrm>
            <a:off x="1397707" y="2590800"/>
            <a:ext cx="6229780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1F3F5F"/>
              </a:buClr>
            </a:pP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9.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hội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nhập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black">
          <a:xfrm>
            <a:off x="1102741" y="4242137"/>
            <a:ext cx="6835850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10.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Ðảng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huy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MTTQ VN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XHCN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Nam</a:t>
            </a:r>
            <a:endParaRPr lang="en-US" sz="20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729" name="Rectangle 25"/>
          <p:cNvSpPr>
            <a:spLocks noChangeArrowheads="1"/>
          </p:cNvSpPr>
          <p:nvPr/>
        </p:nvSpPr>
        <p:spPr bwMode="auto">
          <a:xfrm>
            <a:off x="152400" y="3048000"/>
            <a:ext cx="8763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v"/>
            </a:pP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sở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ngoại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hòa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hữu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nghị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Q/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gia-dân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vững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độc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vẹn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thổ</a:t>
            </a:r>
            <a:r>
              <a:rPr lang="en-US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6200" y="762000"/>
            <a:ext cx="8915400" cy="168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dirty="0"/>
              <a:t> </a:t>
            </a:r>
            <a:r>
              <a:rPr lang="en-US" sz="2000" b="1" i="1" u="sng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i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kiên</a:t>
            </a:r>
            <a:r>
              <a:rPr lang="en-US" sz="2000" b="1" i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trì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đấu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ngăn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chặn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đẩy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lùi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tham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nhũng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dirty="0" smtClean="0"/>
              <a:t>.</a:t>
            </a:r>
            <a:r>
              <a:rPr lang="en-US" sz="2000" dirty="0"/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kiểm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soát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chống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0" hangingPunc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q"/>
            </a:pP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ngừa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chặt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chẽ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dám</a:t>
            </a:r>
            <a:r>
              <a:rPr lang="en-US" sz="20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0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nhũng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b="1" dirty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0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… </a:t>
            </a:r>
            <a:endParaRPr lang="en-US" sz="2000" b="1" dirty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gray">
          <a:xfrm>
            <a:off x="76200" y="5308937"/>
            <a:ext cx="8839200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200"/>
              </a:spcAft>
              <a:buClr>
                <a:srgbClr val="0000CC"/>
              </a:buClr>
              <a:buFont typeface="Wingdings" pitchFamily="2" charset="2"/>
              <a:buChar char="v"/>
            </a:pPr>
            <a:r>
              <a:rPr lang="en-US" sz="2000" b="1" dirty="0" smtClean="0"/>
              <a:t> </a:t>
            </a:r>
            <a:r>
              <a:rPr lang="en-US" sz="2000" b="1" dirty="0" err="1" smtClean="0"/>
              <a:t>Thực</a:t>
            </a:r>
            <a:r>
              <a:rPr lang="en-US" sz="2000" b="1" dirty="0" smtClean="0"/>
              <a:t> </a:t>
            </a:r>
            <a:r>
              <a:rPr lang="en-US" sz="2000" b="1" dirty="0" err="1"/>
              <a:t>hiện</a:t>
            </a:r>
            <a:r>
              <a:rPr lang="en-US" sz="2000" b="1" dirty="0"/>
              <a:t> </a:t>
            </a:r>
            <a:r>
              <a:rPr lang="en-US" sz="2000" b="1" dirty="0" err="1"/>
              <a:t>tốt</a:t>
            </a:r>
            <a:r>
              <a:rPr lang="en-US" sz="2000" b="1" dirty="0"/>
              <a:t> </a:t>
            </a:r>
            <a:r>
              <a:rPr lang="en-US" sz="2000" b="1" dirty="0" err="1"/>
              <a:t>cơ</a:t>
            </a:r>
            <a:r>
              <a:rPr lang="en-US" sz="2000" b="1" dirty="0"/>
              <a:t> </a:t>
            </a:r>
            <a:r>
              <a:rPr lang="en-US" sz="2000" b="1" dirty="0" err="1"/>
              <a:t>chế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"</a:t>
            </a:r>
            <a:r>
              <a:rPr lang="en-US" sz="2000" b="1" i="1" dirty="0" err="1">
                <a:solidFill>
                  <a:srgbClr val="FF0000"/>
                </a:solidFill>
              </a:rPr>
              <a:t>Ðảng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lãnh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đạo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Nhà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nước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quản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lý</a:t>
            </a:r>
            <a:r>
              <a:rPr lang="en-US" sz="2000" b="1" i="1" dirty="0">
                <a:solidFill>
                  <a:srgbClr val="FF0000"/>
                </a:solidFill>
              </a:rPr>
              <a:t>, </a:t>
            </a:r>
            <a:r>
              <a:rPr lang="en-US" sz="2000" b="1" i="1" dirty="0" err="1">
                <a:solidFill>
                  <a:srgbClr val="FF0000"/>
                </a:solidFill>
              </a:rPr>
              <a:t>Nhân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dân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làm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</a:rPr>
              <a:t>chủ</a:t>
            </a:r>
            <a:r>
              <a:rPr lang="en-US" sz="2000" b="1" i="1" dirty="0">
                <a:solidFill>
                  <a:srgbClr val="FF0000"/>
                </a:solidFill>
              </a:rPr>
              <a:t>"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phương</a:t>
            </a:r>
            <a:r>
              <a:rPr lang="en-US" sz="2000" b="1" dirty="0"/>
              <a:t> </a:t>
            </a:r>
            <a:r>
              <a:rPr lang="en-US" sz="2000" b="1" dirty="0" err="1"/>
              <a:t>châm</a:t>
            </a:r>
            <a:r>
              <a:rPr lang="en-US" sz="2000" b="1" dirty="0"/>
              <a:t> "</a:t>
            </a:r>
            <a:r>
              <a:rPr lang="en-US" sz="2000" b="1" i="1" dirty="0" err="1">
                <a:solidFill>
                  <a:srgbClr val="0000FF"/>
                </a:solidFill>
              </a:rPr>
              <a:t>dân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biết</a:t>
            </a:r>
            <a:r>
              <a:rPr lang="en-US" sz="2000" b="1" i="1" dirty="0">
                <a:solidFill>
                  <a:srgbClr val="0000FF"/>
                </a:solidFill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</a:rPr>
              <a:t>dân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bàn</a:t>
            </a:r>
            <a:r>
              <a:rPr lang="en-US" sz="2000" b="1" i="1" dirty="0">
                <a:solidFill>
                  <a:srgbClr val="0000FF"/>
                </a:solidFill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</a:rPr>
              <a:t>dân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làm</a:t>
            </a:r>
            <a:r>
              <a:rPr lang="en-US" sz="2000" b="1" i="1" dirty="0">
                <a:solidFill>
                  <a:srgbClr val="0000FF"/>
                </a:solidFill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</a:rPr>
              <a:t>dân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kiểm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tra</a:t>
            </a:r>
            <a:r>
              <a:rPr lang="en-US" sz="2000" b="1" i="1" dirty="0">
                <a:solidFill>
                  <a:srgbClr val="0000FF"/>
                </a:solidFill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</a:rPr>
              <a:t>dân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giám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sát</a:t>
            </a:r>
            <a:r>
              <a:rPr lang="en-US" sz="2000" b="1" i="1" dirty="0">
                <a:solidFill>
                  <a:srgbClr val="0000FF"/>
                </a:solidFill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</a:rPr>
              <a:t>dân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thụ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hưởng</a:t>
            </a:r>
            <a:r>
              <a:rPr lang="en-US" sz="2000" b="1" i="1" dirty="0" smtClean="0">
                <a:solidFill>
                  <a:srgbClr val="0000FF"/>
                </a:solidFill>
              </a:rPr>
              <a:t>"</a:t>
            </a:r>
            <a:r>
              <a:rPr lang="en-US" sz="2000" b="1" dirty="0" smtClean="0"/>
              <a:t>./…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489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2057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5000" y="0"/>
            <a:ext cx="7239000" cy="1447800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05000" y="55111"/>
            <a:ext cx="7239000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400" dirty="0" smtClean="0"/>
              <a:t> 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Nghị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quyết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28, </a:t>
            </a:r>
            <a:r>
              <a:rPr lang="en-US" sz="2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ngày</a:t>
            </a:r>
            <a:r>
              <a:rPr lang="en-US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17/11/2022 </a:t>
            </a:r>
          </a:p>
          <a:p>
            <a:pPr algn="ctr"/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tục</a:t>
            </a:r>
            <a:r>
              <a:rPr lang="en-US" sz="28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lãnh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đạo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      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cầm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quyền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Đảng</a:t>
            </a:r>
            <a:r>
              <a:rPr lang="en-US" sz="28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16313"/>
            <a:ext cx="8382000" cy="508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8229600" y="6184392"/>
            <a:ext cx="609600" cy="521208"/>
          </a:xfrm>
        </p:spPr>
        <p:txBody>
          <a:bodyPr/>
          <a:lstStyle/>
          <a:p>
            <a:fld id="{05096CE9-DE43-465B-8811-6F36F9510A71}" type="slidenum">
              <a:rPr lang="en-US" sz="1800" smtClean="0"/>
              <a:t>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90774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5355</TotalTime>
  <Words>7604</Words>
  <Application>Microsoft Office PowerPoint</Application>
  <PresentationFormat>On-screen Show (4:3)</PresentationFormat>
  <Paragraphs>417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Arial Black</vt:lpstr>
      <vt:lpstr>Calibri</vt:lpstr>
      <vt:lpstr>Century Schoolbook</vt:lpstr>
      <vt:lpstr>Times New Roman</vt:lpstr>
      <vt:lpstr>Verdana</vt:lpstr>
      <vt:lpstr>Wingdings</vt:lpstr>
      <vt:lpstr>Wingdings 2</vt:lpstr>
      <vt:lpstr>Oriel</vt:lpstr>
      <vt:lpstr>nội dung cốt lõi của nghị quyết trung ương 6 &amp; kết quả hội nghị giữa nhiệm kỳ của bch tw đảng khóa xiii</vt:lpstr>
      <vt:lpstr>PowerPoint Presentation</vt:lpstr>
      <vt:lpstr>PowerPoint Presentation</vt:lpstr>
      <vt:lpstr>II - QUAN ÐIỂM</vt:lpstr>
      <vt:lpstr>PowerPoint Presentation</vt:lpstr>
      <vt:lpstr>IV.   nhiệm vụ và giải pháp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CỦA KỲ HỌP</vt:lpstr>
      <vt:lpstr>I. KẾT QUẢ THỰC HIỆN NGHỊ QUYẾT ĐẠI HỘI XIII CỦA ĐẢNG TRONG GIỮA NHIỆM KỲ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những nội dung cốt lõi của nghị quyết trun</dc:title>
  <dc:creator>AspireE1</dc:creator>
  <cp:lastModifiedBy>Yen</cp:lastModifiedBy>
  <cp:revision>197</cp:revision>
  <dcterms:created xsi:type="dcterms:W3CDTF">2023-02-14T10:45:22Z</dcterms:created>
  <dcterms:modified xsi:type="dcterms:W3CDTF">2023-08-19T03:40:02Z</dcterms:modified>
</cp:coreProperties>
</file>